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jki68jEo07znaLbHFj2Dkcc6L4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2019D8-29C9-420C-B949-FCBAE687192A}">
  <a:tblStyle styleId="{6A2019D8-29C9-420C-B949-FCBAE687192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chart shows the distribution and trends of the reviews changes each year. It is observed that the feedback process has increased over time, from which it can be inferred that employee review is one of the most effective process for any company’s business objective, work-environment and to maintain healthy employee-employer relationship</a:t>
            </a:r>
            <a:endParaRPr/>
          </a:p>
        </p:txBody>
      </p:sp>
      <p:sp>
        <p:nvSpPr>
          <p:cNvPr id="179" name="Google Shape;17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chart shows the yearly distribution and trends of the reviews for each of the company in the dataset. It shows that for all the companies, the trend is more left-skewed (increase in employee feedback over time). </a:t>
            </a:r>
            <a:endParaRPr/>
          </a:p>
        </p:txBody>
      </p:sp>
      <p:sp>
        <p:nvSpPr>
          <p:cNvPr id="189" name="Google Shape;18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chart provides the comparison of total number of reviews provided by Former vs. Current Employee for each company. From the chart, it can be deduced that former employees provide more feedback than current employees. However, for Netflix, the total number of feedback is almost same for current and former employee.</a:t>
            </a:r>
            <a:endParaRPr/>
          </a:p>
        </p:txBody>
      </p:sp>
      <p:sp>
        <p:nvSpPr>
          <p:cNvPr id="204" name="Google Shape;20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chart provides the comparison of average overall rating provided by Former vs. Current Employee for each company. From the chart, it can be deduced that current employees provide a better feedback than former employees.</a:t>
            </a:r>
            <a:endParaRPr/>
          </a:p>
        </p:txBody>
      </p:sp>
      <p:sp>
        <p:nvSpPr>
          <p:cNvPr id="219" name="Google Shape;21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picture on the left is the table which contains the distribution of stars for each company. In the right side, the same number is visualized using the heat-map. It shows Facebook has got the highest values in all the categories present followed by Google. The other companies has a similar or evenly distribution of the data.</a:t>
            </a:r>
            <a:endParaRPr/>
          </a:p>
        </p:txBody>
      </p:sp>
      <p:sp>
        <p:nvSpPr>
          <p:cNvPr id="234" name="Google Shape;23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967bf86a3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5967bf86a3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picture on the left is the table which contains the distribution of stars for each company. In the right side, the same number is visualized using the heat-map. It shows Facebook has got the highest values in all the categories present followed by Google. The other companies has a similar or evenly distribution of the data.</a:t>
            </a:r>
            <a:endParaRPr/>
          </a:p>
        </p:txBody>
      </p:sp>
      <p:sp>
        <p:nvSpPr>
          <p:cNvPr id="244" name="Google Shape;244;g5967bf86a3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3" name="Google Shape;253;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2" name="Google Shape;26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71" name="Google Shape;271;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0" name="Google Shape;2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9" name="Google Shape;289;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98" name="Google Shape;298;p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07" name="Google Shape;307;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16" name="Google Shape;316;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34" name="Google Shape;334;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43" name="Google Shape;343;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52" name="Google Shape;352;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61" name="Google Shape;361;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70" name="Google Shape;370;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87" name="Google Shape;387;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967bf86a3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5967bf86a3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05" name="Google Shape;405;g5967bf86a3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967bf86a3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5967bf86a3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19" name="Google Shape;419;g5967bf86a3_0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967bf86a3_2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5967bf86a3_2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32" name="Google Shape;432;g5967bf86a3_2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967bf86a3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5967bf86a3_2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42" name="Google Shape;442;g5967bf86a3_2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967bf86a3_2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g5967bf86a3_2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53" name="Google Shape;453;g5967bf86a3_2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967bf86a3_2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5967bf86a3_2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64" name="Google Shape;464;g5967bf86a3_2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79" name="Google Shape;479;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8" name="Google Shape;12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9" name="Google Shape;13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slide provides the summary of the overall rating for each of the company present in the dataset. It contain the total count, mean, standard deviation, min, quantiles and the max</a:t>
            </a:r>
            <a:endParaRPr/>
          </a:p>
        </p:txBody>
      </p:sp>
      <p:sp>
        <p:nvSpPr>
          <p:cNvPr id="159" name="Google Shape;1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9" name="Google Shape;16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1D10"/>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t="2412"/>
          <a:stretch/>
        </p:blipFill>
        <p:spPr>
          <a:xfrm>
            <a:off x="0" y="509100"/>
            <a:ext cx="9732900" cy="5839800"/>
          </a:xfrm>
          <a:prstGeom prst="ellipse">
            <a:avLst/>
          </a:prstGeom>
          <a:noFill/>
          <a:ln>
            <a:noFill/>
          </a:ln>
        </p:spPr>
      </p:pic>
      <p:sp>
        <p:nvSpPr>
          <p:cNvPr id="89" name="Google Shape;89;p1"/>
          <p:cNvSpPr txBox="1"/>
          <p:nvPr/>
        </p:nvSpPr>
        <p:spPr>
          <a:xfrm>
            <a:off x="7639050" y="304800"/>
            <a:ext cx="4552800" cy="6553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1" i="0" u="none" strike="noStrike" cap="none">
                <a:solidFill>
                  <a:schemeClr val="lt1"/>
                </a:solidFill>
                <a:latin typeface="Calibri"/>
                <a:ea typeface="Calibri"/>
                <a:cs typeface="Calibri"/>
                <a:sym typeface="Calibri"/>
              </a:rPr>
              <a:t>Analysis of Employee Reviews: Amazon, Apple, Facebook, Google, Microsoft and Netflix</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endParaRPr sz="4000" b="1" i="0" u="none" strike="noStrike" cap="none">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rgbClr val="000000"/>
              </a:buClr>
              <a:buSzPts val="4000"/>
              <a:buFont typeface="Arial"/>
              <a:buNone/>
            </a:pPr>
            <a:endParaRPr sz="4000" b="1" i="0" u="none" strike="noStrike" cap="none">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Group E</a:t>
            </a:r>
            <a:endParaRPr sz="2800" b="0" i="0" u="none" strike="noStrike" cap="none">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Ning Shi</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Himadri Tewari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82" name="Google Shape;182;p26"/>
          <p:cNvSpPr/>
          <p:nvPr/>
        </p:nvSpPr>
        <p:spPr>
          <a:xfrm>
            <a:off x="21461"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83" name="Google Shape;183;p26"/>
          <p:cNvSpPr txBox="1">
            <a:spLocks noGrp="1"/>
          </p:cNvSpPr>
          <p:nvPr>
            <p:ph type="title"/>
          </p:nvPr>
        </p:nvSpPr>
        <p:spPr>
          <a:xfrm>
            <a:off x="161381" y="724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Review Trend per Year</a:t>
            </a:r>
            <a:endParaRPr b="1">
              <a:solidFill>
                <a:schemeClr val="lt1"/>
              </a:solidFill>
            </a:endParaRPr>
          </a:p>
        </p:txBody>
      </p:sp>
      <p:sp>
        <p:nvSpPr>
          <p:cNvPr id="184" name="Google Shape;184;p26"/>
          <p:cNvSpPr txBox="1"/>
          <p:nvPr/>
        </p:nvSpPr>
        <p:spPr>
          <a:xfrm>
            <a:off x="191850" y="1220025"/>
            <a:ext cx="3057000" cy="3264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General increasing</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Since 2009</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Data ranges from</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2008</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2018</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Over ten years</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pic>
        <p:nvPicPr>
          <p:cNvPr id="185" name="Google Shape;185;p26"/>
          <p:cNvPicPr preferRelativeResize="0"/>
          <p:nvPr/>
        </p:nvPicPr>
        <p:blipFill rotWithShape="1">
          <a:blip r:embed="rId3">
            <a:alphaModFix/>
          </a:blip>
          <a:srcRect/>
          <a:stretch/>
        </p:blipFill>
        <p:spPr>
          <a:xfrm>
            <a:off x="4514925" y="988950"/>
            <a:ext cx="7293300" cy="5434200"/>
          </a:xfrm>
          <a:prstGeom prst="roundRect">
            <a:avLst>
              <a:gd name="adj" fmla="val 16667"/>
            </a:avLst>
          </a:prstGeom>
          <a:noFill/>
          <a:ln>
            <a:noFill/>
          </a:ln>
          <a:effectLst>
            <a:reflection stA="50000" endPos="30000" dist="38100" dir="5400000" fadeDir="5400012"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92" name="Google Shape;192;p27"/>
          <p:cNvSpPr/>
          <p:nvPr/>
        </p:nvSpPr>
        <p:spPr>
          <a:xfrm>
            <a:off x="21461"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93" name="Google Shape;193;p27"/>
          <p:cNvSpPr txBox="1">
            <a:spLocks noGrp="1"/>
          </p:cNvSpPr>
          <p:nvPr>
            <p:ph type="title"/>
          </p:nvPr>
        </p:nvSpPr>
        <p:spPr>
          <a:xfrm>
            <a:off x="181701" y="-6648"/>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Distribution of Reviews per Company</a:t>
            </a:r>
            <a:endParaRPr b="1">
              <a:solidFill>
                <a:schemeClr val="lt1"/>
              </a:solidFill>
            </a:endParaRPr>
          </a:p>
        </p:txBody>
      </p:sp>
      <p:pic>
        <p:nvPicPr>
          <p:cNvPr id="194" name="Google Shape;194;p27"/>
          <p:cNvPicPr preferRelativeResize="0"/>
          <p:nvPr/>
        </p:nvPicPr>
        <p:blipFill rotWithShape="1">
          <a:blip r:embed="rId3">
            <a:alphaModFix/>
          </a:blip>
          <a:srcRect/>
          <a:stretch/>
        </p:blipFill>
        <p:spPr>
          <a:xfrm>
            <a:off x="1335489" y="893600"/>
            <a:ext cx="9158700" cy="5740500"/>
          </a:xfrm>
          <a:prstGeom prst="roundRect">
            <a:avLst>
              <a:gd name="adj" fmla="val 8594"/>
            </a:avLst>
          </a:prstGeom>
          <a:solidFill>
            <a:srgbClr val="ECECEC"/>
          </a:solidFill>
          <a:ln>
            <a:noFill/>
          </a:ln>
          <a:effectLst>
            <a:reflection stA="38000" endPos="28000" dist="5000" dir="5400000" sy="-100000" algn="bl" rotWithShape="0"/>
          </a:effectLst>
        </p:spPr>
      </p:pic>
      <p:sp>
        <p:nvSpPr>
          <p:cNvPr id="195" name="Google Shape;195;p27"/>
          <p:cNvSpPr txBox="1"/>
          <p:nvPr/>
        </p:nvSpPr>
        <p:spPr>
          <a:xfrm>
            <a:off x="181700" y="893600"/>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Google</a:t>
            </a:r>
            <a:endParaRPr sz="2000" b="0" i="0" u="none" strike="noStrike" cap="none">
              <a:solidFill>
                <a:schemeClr val="lt1"/>
              </a:solidFill>
              <a:latin typeface="Calibri"/>
              <a:ea typeface="Calibri"/>
              <a:cs typeface="Calibri"/>
              <a:sym typeface="Calibri"/>
            </a:endParaRPr>
          </a:p>
        </p:txBody>
      </p:sp>
      <p:sp>
        <p:nvSpPr>
          <p:cNvPr id="196" name="Google Shape;196;p27"/>
          <p:cNvSpPr txBox="1"/>
          <p:nvPr/>
        </p:nvSpPr>
        <p:spPr>
          <a:xfrm>
            <a:off x="181700" y="2927875"/>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Facebook</a:t>
            </a:r>
            <a:endParaRPr sz="2000" b="0" i="0" u="none" strike="noStrike" cap="none">
              <a:solidFill>
                <a:schemeClr val="lt1"/>
              </a:solidFill>
              <a:latin typeface="Calibri"/>
              <a:ea typeface="Calibri"/>
              <a:cs typeface="Calibri"/>
              <a:sym typeface="Calibri"/>
            </a:endParaRPr>
          </a:p>
        </p:txBody>
      </p:sp>
      <p:sp>
        <p:nvSpPr>
          <p:cNvPr id="197" name="Google Shape;197;p27"/>
          <p:cNvSpPr txBox="1"/>
          <p:nvPr/>
        </p:nvSpPr>
        <p:spPr>
          <a:xfrm>
            <a:off x="181700" y="4817400"/>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Apple</a:t>
            </a:r>
            <a:endParaRPr sz="2000" b="0" i="0" u="none" strike="noStrike" cap="none">
              <a:solidFill>
                <a:schemeClr val="lt1"/>
              </a:solidFill>
              <a:latin typeface="Calibri"/>
              <a:ea typeface="Calibri"/>
              <a:cs typeface="Calibri"/>
              <a:sym typeface="Calibri"/>
            </a:endParaRPr>
          </a:p>
        </p:txBody>
      </p:sp>
      <p:sp>
        <p:nvSpPr>
          <p:cNvPr id="198" name="Google Shape;198;p27"/>
          <p:cNvSpPr txBox="1"/>
          <p:nvPr/>
        </p:nvSpPr>
        <p:spPr>
          <a:xfrm>
            <a:off x="10702400" y="893600"/>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Amazon</a:t>
            </a:r>
            <a:endParaRPr sz="2000" b="0" i="0" u="none" strike="noStrike" cap="none">
              <a:solidFill>
                <a:schemeClr val="lt1"/>
              </a:solidFill>
              <a:latin typeface="Calibri"/>
              <a:ea typeface="Calibri"/>
              <a:cs typeface="Calibri"/>
              <a:sym typeface="Calibri"/>
            </a:endParaRPr>
          </a:p>
        </p:txBody>
      </p:sp>
      <p:sp>
        <p:nvSpPr>
          <p:cNvPr id="199" name="Google Shape;199;p27"/>
          <p:cNvSpPr txBox="1"/>
          <p:nvPr/>
        </p:nvSpPr>
        <p:spPr>
          <a:xfrm>
            <a:off x="10702400" y="2927875"/>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Netflix</a:t>
            </a:r>
            <a:endParaRPr sz="2000" b="0" i="0" u="none" strike="noStrike" cap="none">
              <a:solidFill>
                <a:schemeClr val="lt1"/>
              </a:solidFill>
              <a:latin typeface="Calibri"/>
              <a:ea typeface="Calibri"/>
              <a:cs typeface="Calibri"/>
              <a:sym typeface="Calibri"/>
            </a:endParaRPr>
          </a:p>
        </p:txBody>
      </p:sp>
      <p:sp>
        <p:nvSpPr>
          <p:cNvPr id="200" name="Google Shape;200;p27"/>
          <p:cNvSpPr txBox="1"/>
          <p:nvPr/>
        </p:nvSpPr>
        <p:spPr>
          <a:xfrm>
            <a:off x="10702400" y="4817400"/>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Microsoft</a:t>
            </a:r>
            <a:endParaRPr sz="2000" b="0" i="0" u="none" strike="noStrike" cap="non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28"/>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07" name="Google Shape;207;p28"/>
          <p:cNvSpPr/>
          <p:nvPr/>
        </p:nvSpPr>
        <p:spPr>
          <a:xfrm>
            <a:off x="21461"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08" name="Google Shape;208;p28"/>
          <p:cNvSpPr txBox="1">
            <a:spLocks noGrp="1"/>
          </p:cNvSpPr>
          <p:nvPr>
            <p:ph type="title"/>
          </p:nvPr>
        </p:nvSpPr>
        <p:spPr>
          <a:xfrm>
            <a:off x="181701" y="-6648"/>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Review Count per Employee Type</a:t>
            </a:r>
            <a:endParaRPr b="1">
              <a:solidFill>
                <a:schemeClr val="lt1"/>
              </a:solidFill>
            </a:endParaRPr>
          </a:p>
        </p:txBody>
      </p:sp>
      <p:sp>
        <p:nvSpPr>
          <p:cNvPr id="209" name="Google Shape;209;p28"/>
          <p:cNvSpPr txBox="1"/>
          <p:nvPr/>
        </p:nvSpPr>
        <p:spPr>
          <a:xfrm>
            <a:off x="725380" y="1210829"/>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Google</a:t>
            </a:r>
            <a:endParaRPr sz="2000" b="0" i="0" u="none" strike="noStrike" cap="none">
              <a:solidFill>
                <a:schemeClr val="lt1"/>
              </a:solidFill>
              <a:latin typeface="Calibri"/>
              <a:ea typeface="Calibri"/>
              <a:cs typeface="Calibri"/>
              <a:sym typeface="Calibri"/>
            </a:endParaRPr>
          </a:p>
        </p:txBody>
      </p:sp>
      <p:sp>
        <p:nvSpPr>
          <p:cNvPr id="210" name="Google Shape;210;p28"/>
          <p:cNvSpPr txBox="1"/>
          <p:nvPr/>
        </p:nvSpPr>
        <p:spPr>
          <a:xfrm>
            <a:off x="796500" y="2831550"/>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Facebook</a:t>
            </a:r>
            <a:endParaRPr sz="2000" b="0" i="0" u="none" strike="noStrike" cap="none">
              <a:solidFill>
                <a:schemeClr val="lt1"/>
              </a:solidFill>
              <a:latin typeface="Calibri"/>
              <a:ea typeface="Calibri"/>
              <a:cs typeface="Calibri"/>
              <a:sym typeface="Calibri"/>
            </a:endParaRPr>
          </a:p>
        </p:txBody>
      </p:sp>
      <p:sp>
        <p:nvSpPr>
          <p:cNvPr id="211" name="Google Shape;211;p28"/>
          <p:cNvSpPr txBox="1"/>
          <p:nvPr/>
        </p:nvSpPr>
        <p:spPr>
          <a:xfrm>
            <a:off x="796500" y="4769325"/>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Apple</a:t>
            </a:r>
            <a:endParaRPr sz="2000" b="0" i="0" u="none" strike="noStrike" cap="none">
              <a:solidFill>
                <a:schemeClr val="lt1"/>
              </a:solidFill>
              <a:latin typeface="Calibri"/>
              <a:ea typeface="Calibri"/>
              <a:cs typeface="Calibri"/>
              <a:sym typeface="Calibri"/>
            </a:endParaRPr>
          </a:p>
        </p:txBody>
      </p:sp>
      <p:sp>
        <p:nvSpPr>
          <p:cNvPr id="212" name="Google Shape;212;p28"/>
          <p:cNvSpPr txBox="1"/>
          <p:nvPr/>
        </p:nvSpPr>
        <p:spPr>
          <a:xfrm>
            <a:off x="10113600" y="1210534"/>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Amazon</a:t>
            </a:r>
            <a:endParaRPr sz="2000" b="0" i="0" u="none" strike="noStrike" cap="none">
              <a:solidFill>
                <a:schemeClr val="lt1"/>
              </a:solidFill>
              <a:latin typeface="Calibri"/>
              <a:ea typeface="Calibri"/>
              <a:cs typeface="Calibri"/>
              <a:sym typeface="Calibri"/>
            </a:endParaRPr>
          </a:p>
        </p:txBody>
      </p:sp>
      <p:sp>
        <p:nvSpPr>
          <p:cNvPr id="213" name="Google Shape;213;p28"/>
          <p:cNvSpPr txBox="1"/>
          <p:nvPr/>
        </p:nvSpPr>
        <p:spPr>
          <a:xfrm>
            <a:off x="10113600" y="2831550"/>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Netflix</a:t>
            </a:r>
            <a:endParaRPr sz="2000" b="0" i="0" u="none" strike="noStrike" cap="none">
              <a:solidFill>
                <a:schemeClr val="lt1"/>
              </a:solidFill>
              <a:latin typeface="Calibri"/>
              <a:ea typeface="Calibri"/>
              <a:cs typeface="Calibri"/>
              <a:sym typeface="Calibri"/>
            </a:endParaRPr>
          </a:p>
        </p:txBody>
      </p:sp>
      <p:sp>
        <p:nvSpPr>
          <p:cNvPr id="214" name="Google Shape;214;p28"/>
          <p:cNvSpPr txBox="1"/>
          <p:nvPr/>
        </p:nvSpPr>
        <p:spPr>
          <a:xfrm>
            <a:off x="10113600" y="4769325"/>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Microsoft</a:t>
            </a:r>
            <a:endParaRPr sz="2000" b="0" i="0" u="none" strike="noStrike" cap="none">
              <a:solidFill>
                <a:schemeClr val="lt1"/>
              </a:solidFill>
              <a:latin typeface="Calibri"/>
              <a:ea typeface="Calibri"/>
              <a:cs typeface="Calibri"/>
              <a:sym typeface="Calibri"/>
            </a:endParaRPr>
          </a:p>
        </p:txBody>
      </p:sp>
      <p:pic>
        <p:nvPicPr>
          <p:cNvPr id="215" name="Google Shape;215;p28"/>
          <p:cNvPicPr preferRelativeResize="0"/>
          <p:nvPr/>
        </p:nvPicPr>
        <p:blipFill rotWithShape="1">
          <a:blip r:embed="rId3">
            <a:alphaModFix/>
          </a:blip>
          <a:srcRect/>
          <a:stretch/>
        </p:blipFill>
        <p:spPr>
          <a:xfrm>
            <a:off x="2028741" y="863600"/>
            <a:ext cx="7774485" cy="5865644"/>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22" name="Google Shape;222;p29"/>
          <p:cNvSpPr/>
          <p:nvPr/>
        </p:nvSpPr>
        <p:spPr>
          <a:xfrm>
            <a:off x="21461"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23" name="Google Shape;223;p29"/>
          <p:cNvSpPr txBox="1">
            <a:spLocks noGrp="1"/>
          </p:cNvSpPr>
          <p:nvPr>
            <p:ph type="title"/>
          </p:nvPr>
        </p:nvSpPr>
        <p:spPr>
          <a:xfrm>
            <a:off x="181701" y="-6648"/>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Overall Rating per Employee Type</a:t>
            </a:r>
            <a:endParaRPr b="1">
              <a:solidFill>
                <a:schemeClr val="lt1"/>
              </a:solidFill>
            </a:endParaRPr>
          </a:p>
        </p:txBody>
      </p:sp>
      <p:sp>
        <p:nvSpPr>
          <p:cNvPr id="224" name="Google Shape;224;p29"/>
          <p:cNvSpPr txBox="1"/>
          <p:nvPr/>
        </p:nvSpPr>
        <p:spPr>
          <a:xfrm>
            <a:off x="847323" y="1147506"/>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Google</a:t>
            </a:r>
            <a:endParaRPr sz="2000" b="0" i="0" u="none" strike="noStrike" cap="none">
              <a:solidFill>
                <a:schemeClr val="lt1"/>
              </a:solidFill>
              <a:latin typeface="Calibri"/>
              <a:ea typeface="Calibri"/>
              <a:cs typeface="Calibri"/>
              <a:sym typeface="Calibri"/>
            </a:endParaRPr>
          </a:p>
        </p:txBody>
      </p:sp>
      <p:sp>
        <p:nvSpPr>
          <p:cNvPr id="225" name="Google Shape;225;p29"/>
          <p:cNvSpPr txBox="1"/>
          <p:nvPr/>
        </p:nvSpPr>
        <p:spPr>
          <a:xfrm>
            <a:off x="796500" y="2831550"/>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Facebook</a:t>
            </a:r>
            <a:endParaRPr sz="2000" b="0" i="0" u="none" strike="noStrike" cap="none">
              <a:solidFill>
                <a:schemeClr val="lt1"/>
              </a:solidFill>
              <a:latin typeface="Calibri"/>
              <a:ea typeface="Calibri"/>
              <a:cs typeface="Calibri"/>
              <a:sym typeface="Calibri"/>
            </a:endParaRPr>
          </a:p>
        </p:txBody>
      </p:sp>
      <p:sp>
        <p:nvSpPr>
          <p:cNvPr id="226" name="Google Shape;226;p29"/>
          <p:cNvSpPr txBox="1"/>
          <p:nvPr/>
        </p:nvSpPr>
        <p:spPr>
          <a:xfrm>
            <a:off x="796500" y="4769325"/>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Apple</a:t>
            </a:r>
            <a:endParaRPr sz="2000" b="0" i="0" u="none" strike="noStrike" cap="none">
              <a:solidFill>
                <a:schemeClr val="lt1"/>
              </a:solidFill>
              <a:latin typeface="Calibri"/>
              <a:ea typeface="Calibri"/>
              <a:cs typeface="Calibri"/>
              <a:sym typeface="Calibri"/>
            </a:endParaRPr>
          </a:p>
        </p:txBody>
      </p:sp>
      <p:sp>
        <p:nvSpPr>
          <p:cNvPr id="227" name="Google Shape;227;p29"/>
          <p:cNvSpPr txBox="1"/>
          <p:nvPr/>
        </p:nvSpPr>
        <p:spPr>
          <a:xfrm>
            <a:off x="10113600" y="1135269"/>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Amazon</a:t>
            </a:r>
            <a:endParaRPr sz="2000" b="0" i="0" u="none" strike="noStrike" cap="none">
              <a:solidFill>
                <a:schemeClr val="lt1"/>
              </a:solidFill>
              <a:latin typeface="Calibri"/>
              <a:ea typeface="Calibri"/>
              <a:cs typeface="Calibri"/>
              <a:sym typeface="Calibri"/>
            </a:endParaRPr>
          </a:p>
        </p:txBody>
      </p:sp>
      <p:sp>
        <p:nvSpPr>
          <p:cNvPr id="228" name="Google Shape;228;p29"/>
          <p:cNvSpPr txBox="1"/>
          <p:nvPr/>
        </p:nvSpPr>
        <p:spPr>
          <a:xfrm>
            <a:off x="10113600" y="2831550"/>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Netflix</a:t>
            </a:r>
            <a:endParaRPr sz="2000" b="0" i="0" u="none" strike="noStrike" cap="none">
              <a:solidFill>
                <a:schemeClr val="lt1"/>
              </a:solidFill>
              <a:latin typeface="Calibri"/>
              <a:ea typeface="Calibri"/>
              <a:cs typeface="Calibri"/>
              <a:sym typeface="Calibri"/>
            </a:endParaRPr>
          </a:p>
        </p:txBody>
      </p:sp>
      <p:sp>
        <p:nvSpPr>
          <p:cNvPr id="229" name="Google Shape;229;p29"/>
          <p:cNvSpPr txBox="1"/>
          <p:nvPr/>
        </p:nvSpPr>
        <p:spPr>
          <a:xfrm>
            <a:off x="10113600" y="4769325"/>
            <a:ext cx="1281900" cy="478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Microsoft</a:t>
            </a:r>
            <a:endParaRPr sz="2000" b="0" i="0" u="none" strike="noStrike" cap="none">
              <a:solidFill>
                <a:schemeClr val="lt1"/>
              </a:solidFill>
              <a:latin typeface="Calibri"/>
              <a:ea typeface="Calibri"/>
              <a:cs typeface="Calibri"/>
              <a:sym typeface="Calibri"/>
            </a:endParaRPr>
          </a:p>
        </p:txBody>
      </p:sp>
      <p:pic>
        <p:nvPicPr>
          <p:cNvPr id="230" name="Google Shape;230;p29"/>
          <p:cNvPicPr preferRelativeResize="0"/>
          <p:nvPr/>
        </p:nvPicPr>
        <p:blipFill rotWithShape="1">
          <a:blip r:embed="rId3">
            <a:alphaModFix/>
          </a:blip>
          <a:srcRect/>
          <a:stretch/>
        </p:blipFill>
        <p:spPr>
          <a:xfrm>
            <a:off x="2129223" y="893775"/>
            <a:ext cx="7571232" cy="563270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p:nvPr/>
        </p:nvSpPr>
        <p:spPr>
          <a:xfrm>
            <a:off x="48505" y="-19129"/>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37" name="Google Shape;237;p30"/>
          <p:cNvSpPr/>
          <p:nvPr/>
        </p:nvSpPr>
        <p:spPr>
          <a:xfrm>
            <a:off x="40640" y="12807"/>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38" name="Google Shape;238;p30"/>
          <p:cNvSpPr txBox="1">
            <a:spLocks noGrp="1"/>
          </p:cNvSpPr>
          <p:nvPr>
            <p:ph type="title"/>
          </p:nvPr>
        </p:nvSpPr>
        <p:spPr>
          <a:xfrm>
            <a:off x="181701" y="-6648"/>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None/>
            </a:pPr>
            <a:r>
              <a:rPr lang="en-US" b="1">
                <a:solidFill>
                  <a:schemeClr val="lt1"/>
                </a:solidFill>
              </a:rPr>
              <a:t>Distribution of Stars per Company</a:t>
            </a:r>
            <a:endParaRPr b="1">
              <a:solidFill>
                <a:schemeClr val="lt1"/>
              </a:solidFill>
            </a:endParaRPr>
          </a:p>
        </p:txBody>
      </p:sp>
      <p:pic>
        <p:nvPicPr>
          <p:cNvPr id="239" name="Google Shape;239;p30"/>
          <p:cNvPicPr preferRelativeResize="0"/>
          <p:nvPr/>
        </p:nvPicPr>
        <p:blipFill rotWithShape="1">
          <a:blip r:embed="rId3">
            <a:alphaModFix/>
          </a:blip>
          <a:srcRect/>
          <a:stretch/>
        </p:blipFill>
        <p:spPr>
          <a:xfrm>
            <a:off x="3001100" y="1572200"/>
            <a:ext cx="8826300" cy="3739200"/>
          </a:xfrm>
          <a:prstGeom prst="roundRect">
            <a:avLst>
              <a:gd name="adj" fmla="val 8594"/>
            </a:avLst>
          </a:prstGeom>
          <a:solidFill>
            <a:srgbClr val="ECECEC"/>
          </a:solidFill>
          <a:ln>
            <a:noFill/>
          </a:ln>
          <a:effectLst>
            <a:reflection stA="38000" endPos="28000" dist="5000" dir="5400000" sy="-100000" algn="bl" rotWithShape="0"/>
          </a:effectLst>
        </p:spPr>
      </p:pic>
      <p:sp>
        <p:nvSpPr>
          <p:cNvPr id="240" name="Google Shape;240;p30"/>
          <p:cNvSpPr txBox="1"/>
          <p:nvPr/>
        </p:nvSpPr>
        <p:spPr>
          <a:xfrm>
            <a:off x="191850" y="1220025"/>
            <a:ext cx="3057000" cy="3264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WB - Google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CV - Facebook</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 - Facebook</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CB - Facebook</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SM - Facebook</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5967bf86a3_0_25"/>
          <p:cNvSpPr/>
          <p:nvPr/>
        </p:nvSpPr>
        <p:spPr>
          <a:xfrm>
            <a:off x="48505" y="-19129"/>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47" name="Google Shape;247;g5967bf86a3_0_25"/>
          <p:cNvSpPr/>
          <p:nvPr/>
        </p:nvSpPr>
        <p:spPr>
          <a:xfrm>
            <a:off x="40640" y="12807"/>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48" name="Google Shape;248;g5967bf86a3_0_25"/>
          <p:cNvSpPr txBox="1">
            <a:spLocks noGrp="1"/>
          </p:cNvSpPr>
          <p:nvPr>
            <p:ph type="title"/>
          </p:nvPr>
        </p:nvSpPr>
        <p:spPr>
          <a:xfrm>
            <a:off x="181701" y="-6648"/>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None/>
            </a:pPr>
            <a:r>
              <a:rPr lang="en-US" b="1">
                <a:solidFill>
                  <a:schemeClr val="lt1"/>
                </a:solidFill>
              </a:rPr>
              <a:t>Distribution of Stars per Company</a:t>
            </a:r>
            <a:endParaRPr b="1">
              <a:solidFill>
                <a:schemeClr val="lt1"/>
              </a:solidFill>
            </a:endParaRPr>
          </a:p>
        </p:txBody>
      </p:sp>
      <p:pic>
        <p:nvPicPr>
          <p:cNvPr id="249" name="Google Shape;249;g5967bf86a3_0_25"/>
          <p:cNvPicPr preferRelativeResize="0"/>
          <p:nvPr/>
        </p:nvPicPr>
        <p:blipFill rotWithShape="1">
          <a:blip r:embed="rId3">
            <a:alphaModFix/>
          </a:blip>
          <a:srcRect/>
          <a:stretch/>
        </p:blipFill>
        <p:spPr>
          <a:xfrm>
            <a:off x="1711900" y="919525"/>
            <a:ext cx="8590200" cy="5314500"/>
          </a:xfrm>
          <a:prstGeom prst="roundRect">
            <a:avLst>
              <a:gd name="adj" fmla="val 16667"/>
            </a:avLst>
          </a:prstGeom>
          <a:noFill/>
          <a:ln>
            <a:noFill/>
          </a:ln>
          <a:effectLst>
            <a:reflection stA="38000" endPos="28000" dist="5000" dir="5400000" fadeDir="5400012"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8"/>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56" name="Google Shape;256;p8"/>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57" name="Google Shape;257;p8"/>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a:t>
            </a:r>
            <a:endParaRPr b="1">
              <a:solidFill>
                <a:schemeClr val="lt1"/>
              </a:solidFill>
            </a:endParaRPr>
          </a:p>
        </p:txBody>
      </p:sp>
      <p:pic>
        <p:nvPicPr>
          <p:cNvPr id="258" name="Google Shape;258;p8"/>
          <p:cNvPicPr preferRelativeResize="0"/>
          <p:nvPr/>
        </p:nvPicPr>
        <p:blipFill rotWithShape="1">
          <a:blip r:embed="rId3">
            <a:alphaModFix/>
          </a:blip>
          <a:srcRect l="-80" t="330" r="-50" b="-370"/>
          <a:stretch/>
        </p:blipFill>
        <p:spPr>
          <a:xfrm>
            <a:off x="486950" y="1240400"/>
            <a:ext cx="11299824" cy="4927500"/>
          </a:xfrm>
          <a:prstGeom prst="cloud">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65" name="Google Shape;265;p3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66" name="Google Shape;266;p31"/>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Google Pros</a:t>
            </a:r>
            <a:endParaRPr b="1">
              <a:solidFill>
                <a:schemeClr val="lt1"/>
              </a:solidFill>
            </a:endParaRPr>
          </a:p>
        </p:txBody>
      </p:sp>
      <p:pic>
        <p:nvPicPr>
          <p:cNvPr id="267" name="Google Shape;267;p31"/>
          <p:cNvPicPr preferRelativeResize="0"/>
          <p:nvPr/>
        </p:nvPicPr>
        <p:blipFill rotWithShape="1">
          <a:blip r:embed="rId3">
            <a:alphaModFix/>
          </a:blip>
          <a:srcRect/>
          <a:stretch/>
        </p:blipFill>
        <p:spPr>
          <a:xfrm>
            <a:off x="838200" y="1366644"/>
            <a:ext cx="10515599" cy="502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74" name="Google Shape;274;p32"/>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75" name="Google Shape;275;p32"/>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Google Cons</a:t>
            </a:r>
            <a:endParaRPr b="1">
              <a:solidFill>
                <a:schemeClr val="lt1"/>
              </a:solidFill>
            </a:endParaRPr>
          </a:p>
        </p:txBody>
      </p:sp>
      <p:pic>
        <p:nvPicPr>
          <p:cNvPr id="276" name="Google Shape;276;p32"/>
          <p:cNvPicPr preferRelativeResize="0"/>
          <p:nvPr/>
        </p:nvPicPr>
        <p:blipFill rotWithShape="1">
          <a:blip r:embed="rId3">
            <a:alphaModFix/>
          </a:blip>
          <a:srcRect l="13709" t="12166" r="10988" b="13166"/>
          <a:stretch/>
        </p:blipFill>
        <p:spPr>
          <a:xfrm>
            <a:off x="838192" y="1366652"/>
            <a:ext cx="10515600" cy="502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83" name="Google Shape;283;p33"/>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84" name="Google Shape;284;p33"/>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Facebook Pros</a:t>
            </a:r>
            <a:endParaRPr b="1">
              <a:solidFill>
                <a:schemeClr val="lt1"/>
              </a:solidFill>
            </a:endParaRPr>
          </a:p>
        </p:txBody>
      </p:sp>
      <p:pic>
        <p:nvPicPr>
          <p:cNvPr id="285" name="Google Shape;285;p33"/>
          <p:cNvPicPr preferRelativeResize="0"/>
          <p:nvPr/>
        </p:nvPicPr>
        <p:blipFill rotWithShape="1">
          <a:blip r:embed="rId3">
            <a:alphaModFix/>
          </a:blip>
          <a:srcRect l="13708" t="12250" r="11250" b="12915"/>
          <a:stretch/>
        </p:blipFill>
        <p:spPr>
          <a:xfrm>
            <a:off x="838204" y="1366652"/>
            <a:ext cx="10515600" cy="502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96" name="Google Shape;96;p2"/>
          <p:cNvSpPr/>
          <p:nvPr/>
        </p:nvSpPr>
        <p:spPr>
          <a:xfrm>
            <a:off x="21461"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97" name="Google Shape;97;p2"/>
          <p:cNvSpPr txBox="1">
            <a:spLocks noGrp="1"/>
          </p:cNvSpPr>
          <p:nvPr>
            <p:ph type="title"/>
          </p:nvPr>
        </p:nvSpPr>
        <p:spPr>
          <a:xfrm>
            <a:off x="191861" y="2248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Abstract</a:t>
            </a:r>
            <a:endParaRPr b="1">
              <a:solidFill>
                <a:schemeClr val="lt1"/>
              </a:solidFill>
            </a:endParaRPr>
          </a:p>
        </p:txBody>
      </p:sp>
      <p:sp>
        <p:nvSpPr>
          <p:cNvPr id="98" name="Google Shape;98;p2"/>
          <p:cNvSpPr txBox="1"/>
          <p:nvPr/>
        </p:nvSpPr>
        <p:spPr>
          <a:xfrm>
            <a:off x="1694571" y="1890713"/>
            <a:ext cx="10372725" cy="48290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Calibri"/>
                <a:ea typeface="Calibri"/>
                <a:cs typeface="Calibri"/>
                <a:sym typeface="Calibri"/>
              </a:rPr>
              <a:t>Employer reviews and employee review sites are an invaluable resource for job-seekers.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Calibri"/>
                <a:ea typeface="Calibri"/>
                <a:cs typeface="Calibri"/>
                <a:sym typeface="Calibri"/>
              </a:rPr>
              <a:t>If you’re looking for a job and wondering what it’s like to work at a prospective company, you should take advantage of all the places online where you can hear from employees leaving user reviews of their workplaces. Gone are the days when you only heard a one-way message from the employers themselves within employee performance reviews.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Calibri"/>
                <a:ea typeface="Calibri"/>
                <a:cs typeface="Calibri"/>
                <a:sym typeface="Calibri"/>
              </a:rPr>
              <a:t>Companies like Google, Facebook, Amazon, Apple, Netflix &amp; Microsoft receive more than millions resumes per year. Whether they are receiving such high numbers of application due to their offerings like high salaries and perks or due to their technological innovations, it is clear that working for these tech companies are now dreams of many people.</a:t>
            </a: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Calibri"/>
                <a:ea typeface="Calibri"/>
                <a:cs typeface="Calibri"/>
                <a:sym typeface="Calibri"/>
              </a:rPr>
              <a:t>But there is always an open question, “whether it is worth working for these companies or not?”. To get the answer of this question and to know more about these companies, we have to rely on their own employee’s reviews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Calibri"/>
                <a:ea typeface="Calibri"/>
                <a:cs typeface="Calibri"/>
                <a:sym typeface="Calibri"/>
              </a:rPr>
              <a:t>		https://fairygodboss.com/career-topics/employer-review-sites-employee-reviews</a:t>
            </a:r>
            <a:endParaRPr sz="1900" b="0" i="0" u="none" strike="noStrike" cap="none">
              <a:solidFill>
                <a:schemeClr val="lt1"/>
              </a:solidFill>
              <a:latin typeface="Calibri"/>
              <a:ea typeface="Calibri"/>
              <a:cs typeface="Calibri"/>
              <a:sym typeface="Calibri"/>
            </a:endParaRPr>
          </a:p>
        </p:txBody>
      </p:sp>
      <p:sp>
        <p:nvSpPr>
          <p:cNvPr id="99" name="Google Shape;99;p2"/>
          <p:cNvSpPr/>
          <p:nvPr/>
        </p:nvSpPr>
        <p:spPr>
          <a:xfrm>
            <a:off x="165044" y="1915635"/>
            <a:ext cx="1335915" cy="1335915"/>
          </a:xfrm>
          <a:prstGeom prst="ellipse">
            <a:avLst/>
          </a:prstGeom>
          <a:solidFill>
            <a:srgbClr val="9CC2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0" name="Google Shape;100;p2"/>
          <p:cNvSpPr/>
          <p:nvPr/>
        </p:nvSpPr>
        <p:spPr>
          <a:xfrm>
            <a:off x="445586" y="2196177"/>
            <a:ext cx="774830" cy="77483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1" name="Google Shape;101;p2"/>
          <p:cNvSpPr/>
          <p:nvPr/>
        </p:nvSpPr>
        <p:spPr>
          <a:xfrm>
            <a:off x="165043" y="3912043"/>
            <a:ext cx="1335915" cy="1335915"/>
          </a:xfrm>
          <a:prstGeom prst="ellipse">
            <a:avLst/>
          </a:prstGeom>
          <a:solidFill>
            <a:srgbClr val="F4B0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02" name="Google Shape;102;p2"/>
          <p:cNvPicPr preferRelativeResize="0"/>
          <p:nvPr/>
        </p:nvPicPr>
        <p:blipFill rotWithShape="1">
          <a:blip r:embed="rId4">
            <a:alphaModFix/>
          </a:blip>
          <a:srcRect/>
          <a:stretch/>
        </p:blipFill>
        <p:spPr>
          <a:xfrm>
            <a:off x="383785" y="4129912"/>
            <a:ext cx="923229" cy="9232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92" name="Google Shape;292;p34"/>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93" name="Google Shape;293;p34"/>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Facebook Cons</a:t>
            </a:r>
            <a:endParaRPr b="1">
              <a:solidFill>
                <a:schemeClr val="lt1"/>
              </a:solidFill>
            </a:endParaRPr>
          </a:p>
        </p:txBody>
      </p:sp>
      <p:pic>
        <p:nvPicPr>
          <p:cNvPr id="294" name="Google Shape;294;p34"/>
          <p:cNvPicPr preferRelativeResize="0"/>
          <p:nvPr/>
        </p:nvPicPr>
        <p:blipFill rotWithShape="1">
          <a:blip r:embed="rId3">
            <a:alphaModFix/>
          </a:blip>
          <a:srcRect/>
          <a:stretch/>
        </p:blipFill>
        <p:spPr>
          <a:xfrm>
            <a:off x="838200" y="1366646"/>
            <a:ext cx="10515598" cy="5029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01" name="Google Shape;301;p35"/>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02" name="Google Shape;302;p35"/>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Microsoft Pros</a:t>
            </a:r>
            <a:endParaRPr b="1">
              <a:solidFill>
                <a:schemeClr val="lt1"/>
              </a:solidFill>
            </a:endParaRPr>
          </a:p>
        </p:txBody>
      </p:sp>
      <p:pic>
        <p:nvPicPr>
          <p:cNvPr id="303" name="Google Shape;303;p35"/>
          <p:cNvPicPr preferRelativeResize="0"/>
          <p:nvPr/>
        </p:nvPicPr>
        <p:blipFill rotWithShape="1">
          <a:blip r:embed="rId3">
            <a:alphaModFix/>
          </a:blip>
          <a:srcRect/>
          <a:stretch/>
        </p:blipFill>
        <p:spPr>
          <a:xfrm>
            <a:off x="838200" y="1366639"/>
            <a:ext cx="10515598" cy="502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10" name="Google Shape;310;p36"/>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11" name="Google Shape;311;p36"/>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Microsoft Cons</a:t>
            </a:r>
            <a:endParaRPr b="1">
              <a:solidFill>
                <a:schemeClr val="lt1"/>
              </a:solidFill>
            </a:endParaRPr>
          </a:p>
        </p:txBody>
      </p:sp>
      <p:pic>
        <p:nvPicPr>
          <p:cNvPr id="312" name="Google Shape;312;p36"/>
          <p:cNvPicPr preferRelativeResize="0"/>
          <p:nvPr/>
        </p:nvPicPr>
        <p:blipFill rotWithShape="1">
          <a:blip r:embed="rId3">
            <a:alphaModFix/>
          </a:blip>
          <a:srcRect l="13918" t="12250" r="11247" b="13249"/>
          <a:stretch/>
        </p:blipFill>
        <p:spPr>
          <a:xfrm>
            <a:off x="838210" y="1366654"/>
            <a:ext cx="10515600" cy="502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7"/>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19" name="Google Shape;319;p3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20" name="Google Shape;320;p37"/>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Amazon Pros</a:t>
            </a:r>
            <a:endParaRPr b="1">
              <a:solidFill>
                <a:schemeClr val="lt1"/>
              </a:solidFill>
            </a:endParaRPr>
          </a:p>
        </p:txBody>
      </p:sp>
      <p:pic>
        <p:nvPicPr>
          <p:cNvPr id="321" name="Google Shape;321;p37"/>
          <p:cNvPicPr preferRelativeResize="0"/>
          <p:nvPr/>
        </p:nvPicPr>
        <p:blipFill rotWithShape="1">
          <a:blip r:embed="rId3">
            <a:alphaModFix/>
          </a:blip>
          <a:srcRect/>
          <a:stretch/>
        </p:blipFill>
        <p:spPr>
          <a:xfrm>
            <a:off x="838200" y="1366657"/>
            <a:ext cx="10515598" cy="50292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8"/>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28" name="Google Shape;328;p38"/>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29" name="Google Shape;329;p38"/>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Amazon Cons</a:t>
            </a:r>
            <a:endParaRPr b="1">
              <a:solidFill>
                <a:schemeClr val="lt1"/>
              </a:solidFill>
            </a:endParaRPr>
          </a:p>
        </p:txBody>
      </p:sp>
      <p:pic>
        <p:nvPicPr>
          <p:cNvPr id="330" name="Google Shape;330;p38"/>
          <p:cNvPicPr preferRelativeResize="0"/>
          <p:nvPr/>
        </p:nvPicPr>
        <p:blipFill rotWithShape="1">
          <a:blip r:embed="rId3">
            <a:alphaModFix/>
          </a:blip>
          <a:srcRect/>
          <a:stretch/>
        </p:blipFill>
        <p:spPr>
          <a:xfrm>
            <a:off x="838200" y="1366645"/>
            <a:ext cx="10515599" cy="502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37" name="Google Shape;337;p39"/>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38" name="Google Shape;338;p39"/>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Apple Pros</a:t>
            </a:r>
            <a:endParaRPr b="1">
              <a:solidFill>
                <a:schemeClr val="lt1"/>
              </a:solidFill>
            </a:endParaRPr>
          </a:p>
        </p:txBody>
      </p:sp>
      <p:pic>
        <p:nvPicPr>
          <p:cNvPr id="339" name="Google Shape;339;p39"/>
          <p:cNvPicPr preferRelativeResize="0"/>
          <p:nvPr/>
        </p:nvPicPr>
        <p:blipFill rotWithShape="1">
          <a:blip r:embed="rId3">
            <a:alphaModFix/>
          </a:blip>
          <a:srcRect/>
          <a:stretch/>
        </p:blipFill>
        <p:spPr>
          <a:xfrm>
            <a:off x="838200" y="1366649"/>
            <a:ext cx="10515603" cy="5029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0"/>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46" name="Google Shape;346;p40"/>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47" name="Google Shape;347;p40"/>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Apple Cons</a:t>
            </a:r>
            <a:endParaRPr b="1">
              <a:solidFill>
                <a:schemeClr val="lt1"/>
              </a:solidFill>
            </a:endParaRPr>
          </a:p>
        </p:txBody>
      </p:sp>
      <p:pic>
        <p:nvPicPr>
          <p:cNvPr id="348" name="Google Shape;348;p40"/>
          <p:cNvPicPr preferRelativeResize="0"/>
          <p:nvPr/>
        </p:nvPicPr>
        <p:blipFill rotWithShape="1">
          <a:blip r:embed="rId3">
            <a:alphaModFix/>
          </a:blip>
          <a:srcRect l="13666" t="12583" r="11164" b="13084"/>
          <a:stretch/>
        </p:blipFill>
        <p:spPr>
          <a:xfrm>
            <a:off x="838196" y="1366654"/>
            <a:ext cx="10515600" cy="5029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1"/>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55" name="Google Shape;355;p4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56" name="Google Shape;356;p41"/>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Netflix Pros</a:t>
            </a:r>
            <a:endParaRPr b="1">
              <a:solidFill>
                <a:schemeClr val="lt1"/>
              </a:solidFill>
            </a:endParaRPr>
          </a:p>
        </p:txBody>
      </p:sp>
      <p:pic>
        <p:nvPicPr>
          <p:cNvPr id="357" name="Google Shape;357;p41"/>
          <p:cNvPicPr preferRelativeResize="0"/>
          <p:nvPr/>
        </p:nvPicPr>
        <p:blipFill rotWithShape="1">
          <a:blip r:embed="rId3">
            <a:alphaModFix/>
          </a:blip>
          <a:srcRect/>
          <a:stretch/>
        </p:blipFill>
        <p:spPr>
          <a:xfrm>
            <a:off x="838200" y="1366660"/>
            <a:ext cx="10515598" cy="50291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2"/>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64" name="Google Shape;364;p42"/>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65" name="Google Shape;365;p42"/>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Word Cloud – Netflix Cons</a:t>
            </a:r>
            <a:endParaRPr b="1">
              <a:solidFill>
                <a:schemeClr val="lt1"/>
              </a:solidFill>
            </a:endParaRPr>
          </a:p>
        </p:txBody>
      </p:sp>
      <p:pic>
        <p:nvPicPr>
          <p:cNvPr id="366" name="Google Shape;366;p42"/>
          <p:cNvPicPr preferRelativeResize="0"/>
          <p:nvPr/>
        </p:nvPicPr>
        <p:blipFill rotWithShape="1">
          <a:blip r:embed="rId3">
            <a:alphaModFix/>
          </a:blip>
          <a:srcRect/>
          <a:stretch/>
        </p:blipFill>
        <p:spPr>
          <a:xfrm>
            <a:off x="838200" y="1366648"/>
            <a:ext cx="10515600" cy="5029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9"/>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73" name="Google Shape;373;p9"/>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74" name="Google Shape;374;p9"/>
          <p:cNvSpPr txBox="1">
            <a:spLocks noGrp="1"/>
          </p:cNvSpPr>
          <p:nvPr>
            <p:ph type="title"/>
          </p:nvPr>
        </p:nvSpPr>
        <p:spPr>
          <a:xfrm>
            <a:off x="191861" y="2248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Score</a:t>
            </a:r>
            <a:endParaRPr b="1">
              <a:solidFill>
                <a:schemeClr val="lt1"/>
              </a:solidFill>
            </a:endParaRPr>
          </a:p>
        </p:txBody>
      </p:sp>
      <p:sp>
        <p:nvSpPr>
          <p:cNvPr id="375" name="Google Shape;375;p9"/>
          <p:cNvSpPr txBox="1"/>
          <p:nvPr/>
        </p:nvSpPr>
        <p:spPr>
          <a:xfrm>
            <a:off x="191850" y="1220025"/>
            <a:ext cx="2340600" cy="108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Overall</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Work Balance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Culture Values</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pic>
        <p:nvPicPr>
          <p:cNvPr id="376" name="Google Shape;376;p9"/>
          <p:cNvPicPr preferRelativeResize="0"/>
          <p:nvPr/>
        </p:nvPicPr>
        <p:blipFill rotWithShape="1">
          <a:blip r:embed="rId3">
            <a:alphaModFix/>
          </a:blip>
          <a:srcRect/>
          <a:stretch/>
        </p:blipFill>
        <p:spPr>
          <a:xfrm>
            <a:off x="339326" y="2950799"/>
            <a:ext cx="11650051" cy="3207625"/>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
        <p:nvSpPr>
          <p:cNvPr id="377" name="Google Shape;377;p9"/>
          <p:cNvSpPr txBox="1"/>
          <p:nvPr/>
        </p:nvSpPr>
        <p:spPr>
          <a:xfrm>
            <a:off x="2532450" y="1220025"/>
            <a:ext cx="5143500" cy="108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Career Opportunities </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Company Benefit</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Senior Management</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sp>
        <p:nvSpPr>
          <p:cNvPr id="378" name="Google Shape;378;p9"/>
          <p:cNvSpPr/>
          <p:nvPr/>
        </p:nvSpPr>
        <p:spPr>
          <a:xfrm>
            <a:off x="10762"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79" name="Google Shape;379;p9"/>
          <p:cNvSpPr/>
          <p:nvPr/>
        </p:nvSpPr>
        <p:spPr>
          <a:xfrm>
            <a:off x="10762"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80" name="Google Shape;380;p9"/>
          <p:cNvSpPr txBox="1"/>
          <p:nvPr/>
        </p:nvSpPr>
        <p:spPr>
          <a:xfrm>
            <a:off x="202623" y="224854"/>
            <a:ext cx="10520700" cy="1141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Calibri"/>
              <a:buNone/>
            </a:pPr>
            <a:r>
              <a:rPr lang="en-US" sz="4400" b="1" i="0" u="none" strike="noStrike" cap="none">
                <a:solidFill>
                  <a:schemeClr val="lt1"/>
                </a:solidFill>
                <a:latin typeface="Calibri"/>
                <a:ea typeface="Calibri"/>
                <a:cs typeface="Calibri"/>
                <a:sym typeface="Calibri"/>
              </a:rPr>
              <a:t>Score</a:t>
            </a:r>
            <a:endParaRPr sz="1400" b="0" i="0" u="none" strike="noStrike" cap="none">
              <a:solidFill>
                <a:srgbClr val="000000"/>
              </a:solidFill>
              <a:latin typeface="Arial"/>
              <a:ea typeface="Arial"/>
              <a:cs typeface="Arial"/>
              <a:sym typeface="Arial"/>
            </a:endParaRPr>
          </a:p>
        </p:txBody>
      </p:sp>
      <p:sp>
        <p:nvSpPr>
          <p:cNvPr id="381" name="Google Shape;381;p9"/>
          <p:cNvSpPr txBox="1"/>
          <p:nvPr/>
        </p:nvSpPr>
        <p:spPr>
          <a:xfrm>
            <a:off x="202612" y="1220025"/>
            <a:ext cx="2340600" cy="108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Overall</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Work Balance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Culture Values</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pic>
        <p:nvPicPr>
          <p:cNvPr id="382" name="Google Shape;382;p9"/>
          <p:cNvPicPr preferRelativeResize="0"/>
          <p:nvPr/>
        </p:nvPicPr>
        <p:blipFill rotWithShape="1">
          <a:blip r:embed="rId3">
            <a:alphaModFix/>
          </a:blip>
          <a:srcRect/>
          <a:stretch/>
        </p:blipFill>
        <p:spPr>
          <a:xfrm>
            <a:off x="350088" y="2950799"/>
            <a:ext cx="11650200" cy="3207600"/>
          </a:xfrm>
          <a:prstGeom prst="roundRect">
            <a:avLst>
              <a:gd name="adj" fmla="val 13655"/>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
        <p:nvSpPr>
          <p:cNvPr id="383" name="Google Shape;383;p9"/>
          <p:cNvSpPr txBox="1"/>
          <p:nvPr/>
        </p:nvSpPr>
        <p:spPr>
          <a:xfrm>
            <a:off x="2543212" y="1220025"/>
            <a:ext cx="5143500" cy="108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Career Opportunities </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Company Benefit</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Senior Management</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09" name="Google Shape;109;p3"/>
          <p:cNvSpPr/>
          <p:nvPr/>
        </p:nvSpPr>
        <p:spPr>
          <a:xfrm>
            <a:off x="21461"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10" name="Google Shape;110;p3"/>
          <p:cNvSpPr txBox="1">
            <a:spLocks noGrp="1"/>
          </p:cNvSpPr>
          <p:nvPr>
            <p:ph type="title"/>
          </p:nvPr>
        </p:nvSpPr>
        <p:spPr>
          <a:xfrm>
            <a:off x="191861" y="2248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About the data</a:t>
            </a:r>
            <a:endParaRPr b="1">
              <a:solidFill>
                <a:schemeClr val="lt1"/>
              </a:solidFill>
            </a:endParaRPr>
          </a:p>
        </p:txBody>
      </p:sp>
      <p:sp>
        <p:nvSpPr>
          <p:cNvPr id="111" name="Google Shape;111;p3"/>
          <p:cNvSpPr txBox="1"/>
          <p:nvPr/>
        </p:nvSpPr>
        <p:spPr>
          <a:xfrm>
            <a:off x="1694571" y="1890713"/>
            <a:ext cx="10372725" cy="286232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Calibri"/>
                <a:ea typeface="Calibri"/>
                <a:cs typeface="Calibri"/>
                <a:sym typeface="Calibri"/>
              </a:rPr>
              <a:t>Data Set</a:t>
            </a:r>
            <a:r>
              <a:rPr lang="en-US" sz="1900" b="1" i="0" u="none" strike="noStrike" cap="none">
                <a:solidFill>
                  <a:schemeClr val="lt1"/>
                </a:solidFill>
                <a:latin typeface="Calibri"/>
                <a:ea typeface="Calibri"/>
                <a:cs typeface="Calibri"/>
                <a:sym typeface="Calibri"/>
              </a:rPr>
              <a:t> </a:t>
            </a:r>
            <a:r>
              <a:rPr lang="en-US" sz="1900" b="0" i="0" u="none" strike="noStrike" cap="none">
                <a:solidFill>
                  <a:schemeClr val="lt1"/>
                </a:solidFill>
                <a:latin typeface="Calibri"/>
                <a:ea typeface="Calibri"/>
                <a:cs typeface="Calibri"/>
                <a:sym typeface="Calibri"/>
              </a:rPr>
              <a:t>– Over 67k employee reviews for Google, Amazon, Facebook, Apple, Netflix and Microsoft are collected from Kaggle dataset.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Calibri"/>
                <a:ea typeface="Calibri"/>
                <a:cs typeface="Calibri"/>
                <a:sym typeface="Calibri"/>
              </a:rPr>
              <a:t>Data Source </a:t>
            </a:r>
            <a:r>
              <a:rPr lang="en-US" sz="1900" b="0" i="0" u="none" strike="noStrike" cap="none">
                <a:solidFill>
                  <a:schemeClr val="lt1"/>
                </a:solidFill>
                <a:latin typeface="Calibri"/>
                <a:ea typeface="Calibri"/>
                <a:cs typeface="Calibri"/>
                <a:sym typeface="Calibri"/>
              </a:rPr>
              <a:t>– The data is originally collected from Glassdoor – a website where current and former employees anonymously review companies and their management.</a:t>
            </a: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Calibri"/>
                <a:ea typeface="Calibri"/>
                <a:cs typeface="Calibri"/>
                <a:sym typeface="Calibri"/>
              </a:rPr>
              <a:t>Link </a:t>
            </a:r>
            <a:r>
              <a:rPr lang="en-US" sz="1900" b="0" i="0" u="none" strike="noStrike" cap="none">
                <a:solidFill>
                  <a:schemeClr val="lt1"/>
                </a:solidFill>
                <a:latin typeface="Calibri"/>
                <a:ea typeface="Calibri"/>
                <a:cs typeface="Calibri"/>
                <a:sym typeface="Calibri"/>
              </a:rPr>
              <a:t>– https://www.kaggle.com/petersunga/google-amazon-facebook-employee-reviews</a:t>
            </a:r>
            <a:endParaRPr sz="1900" b="0" i="0" u="none" strike="noStrike" cap="none">
              <a:solidFill>
                <a:schemeClr val="lt1"/>
              </a:solidFill>
              <a:latin typeface="Calibri"/>
              <a:ea typeface="Calibri"/>
              <a:cs typeface="Calibri"/>
              <a:sym typeface="Calibri"/>
            </a:endParaRPr>
          </a:p>
        </p:txBody>
      </p:sp>
      <p:sp>
        <p:nvSpPr>
          <p:cNvPr id="112" name="Google Shape;112;p3"/>
          <p:cNvSpPr/>
          <p:nvPr/>
        </p:nvSpPr>
        <p:spPr>
          <a:xfrm>
            <a:off x="165044" y="1915635"/>
            <a:ext cx="1335915" cy="1335915"/>
          </a:xfrm>
          <a:prstGeom prst="ellipse">
            <a:avLst/>
          </a:prstGeom>
          <a:solidFill>
            <a:srgbClr val="FBE4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13" name="Google Shape;113;p3"/>
          <p:cNvPicPr preferRelativeResize="0"/>
          <p:nvPr/>
        </p:nvPicPr>
        <p:blipFill rotWithShape="1">
          <a:blip r:embed="rId3">
            <a:alphaModFix/>
          </a:blip>
          <a:srcRect/>
          <a:stretch/>
        </p:blipFill>
        <p:spPr>
          <a:xfrm>
            <a:off x="421885" y="2122734"/>
            <a:ext cx="769993" cy="93019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0"/>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90" name="Google Shape;390;p10"/>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91" name="Google Shape;391;p10"/>
          <p:cNvSpPr txBox="1">
            <a:spLocks noGrp="1"/>
          </p:cNvSpPr>
          <p:nvPr>
            <p:ph type="title"/>
          </p:nvPr>
        </p:nvSpPr>
        <p:spPr>
          <a:xfrm>
            <a:off x="191861" y="228178"/>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Method</a:t>
            </a:r>
            <a:endParaRPr b="1">
              <a:solidFill>
                <a:schemeClr val="lt1"/>
              </a:solidFill>
            </a:endParaRPr>
          </a:p>
        </p:txBody>
      </p:sp>
      <p:sp>
        <p:nvSpPr>
          <p:cNvPr id="392" name="Google Shape;392;p10"/>
          <p:cNvSpPr txBox="1"/>
          <p:nvPr/>
        </p:nvSpPr>
        <p:spPr>
          <a:xfrm>
            <a:off x="202589" y="1220025"/>
            <a:ext cx="4467900" cy="108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Supervised Learning</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Textual Classification</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Sentiment Analysis</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pic>
        <p:nvPicPr>
          <p:cNvPr id="393" name="Google Shape;393;p10"/>
          <p:cNvPicPr preferRelativeResize="0"/>
          <p:nvPr/>
        </p:nvPicPr>
        <p:blipFill rotWithShape="1">
          <a:blip r:embed="rId3">
            <a:alphaModFix/>
          </a:blip>
          <a:srcRect/>
          <a:stretch/>
        </p:blipFill>
        <p:spPr>
          <a:xfrm>
            <a:off x="202600" y="2456275"/>
            <a:ext cx="1948750" cy="1948750"/>
          </a:xfrm>
          <a:prstGeom prst="rect">
            <a:avLst/>
          </a:prstGeom>
          <a:noFill/>
          <a:ln>
            <a:noFill/>
          </a:ln>
        </p:spPr>
      </p:pic>
      <p:sp>
        <p:nvSpPr>
          <p:cNvPr id="394" name="Google Shape;394;p10"/>
          <p:cNvSpPr/>
          <p:nvPr/>
        </p:nvSpPr>
        <p:spPr>
          <a:xfrm>
            <a:off x="2895675" y="2456250"/>
            <a:ext cx="1948800" cy="1948800"/>
          </a:xfrm>
          <a:prstGeom prst="ellipse">
            <a:avLst/>
          </a:pr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395" name="Google Shape;395;p10"/>
          <p:cNvPicPr preferRelativeResize="0"/>
          <p:nvPr/>
        </p:nvPicPr>
        <p:blipFill rotWithShape="1">
          <a:blip r:embed="rId4">
            <a:alphaModFix/>
          </a:blip>
          <a:srcRect/>
          <a:stretch/>
        </p:blipFill>
        <p:spPr>
          <a:xfrm>
            <a:off x="3164150" y="2724725"/>
            <a:ext cx="1411850" cy="1411850"/>
          </a:xfrm>
          <a:prstGeom prst="rect">
            <a:avLst/>
          </a:prstGeom>
          <a:noFill/>
          <a:ln>
            <a:noFill/>
          </a:ln>
        </p:spPr>
      </p:pic>
      <p:sp>
        <p:nvSpPr>
          <p:cNvPr id="396" name="Google Shape;396;p10"/>
          <p:cNvSpPr txBox="1"/>
          <p:nvPr/>
        </p:nvSpPr>
        <p:spPr>
          <a:xfrm>
            <a:off x="202575" y="4405075"/>
            <a:ext cx="19488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Sample</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sp>
        <p:nvSpPr>
          <p:cNvPr id="397" name="Google Shape;397;p10"/>
          <p:cNvSpPr txBox="1"/>
          <p:nvPr/>
        </p:nvSpPr>
        <p:spPr>
          <a:xfrm>
            <a:off x="2982675" y="4405075"/>
            <a:ext cx="18618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Label</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pic>
        <p:nvPicPr>
          <p:cNvPr id="398" name="Google Shape;398;p10"/>
          <p:cNvPicPr preferRelativeResize="0"/>
          <p:nvPr/>
        </p:nvPicPr>
        <p:blipFill rotWithShape="1">
          <a:blip r:embed="rId5">
            <a:alphaModFix/>
          </a:blip>
          <a:srcRect/>
          <a:stretch/>
        </p:blipFill>
        <p:spPr>
          <a:xfrm>
            <a:off x="5588800" y="2454600"/>
            <a:ext cx="1948801" cy="1948801"/>
          </a:xfrm>
          <a:prstGeom prst="rect">
            <a:avLst/>
          </a:prstGeom>
          <a:noFill/>
          <a:ln>
            <a:noFill/>
          </a:ln>
        </p:spPr>
      </p:pic>
      <p:sp>
        <p:nvSpPr>
          <p:cNvPr id="399" name="Google Shape;399;p10"/>
          <p:cNvSpPr txBox="1"/>
          <p:nvPr/>
        </p:nvSpPr>
        <p:spPr>
          <a:xfrm>
            <a:off x="5675775" y="4405075"/>
            <a:ext cx="18618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Model</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pic>
        <p:nvPicPr>
          <p:cNvPr id="400" name="Google Shape;400;p10"/>
          <p:cNvPicPr preferRelativeResize="0"/>
          <p:nvPr/>
        </p:nvPicPr>
        <p:blipFill rotWithShape="1">
          <a:blip r:embed="rId6">
            <a:alphaModFix/>
          </a:blip>
          <a:srcRect/>
          <a:stretch/>
        </p:blipFill>
        <p:spPr>
          <a:xfrm>
            <a:off x="8281925" y="2432750"/>
            <a:ext cx="1972562" cy="1948800"/>
          </a:xfrm>
          <a:prstGeom prst="rect">
            <a:avLst/>
          </a:prstGeom>
          <a:noFill/>
          <a:ln>
            <a:noFill/>
          </a:ln>
        </p:spPr>
      </p:pic>
      <p:sp>
        <p:nvSpPr>
          <p:cNvPr id="401" name="Google Shape;401;p10"/>
          <p:cNvSpPr txBox="1"/>
          <p:nvPr/>
        </p:nvSpPr>
        <p:spPr>
          <a:xfrm>
            <a:off x="8337300" y="4405075"/>
            <a:ext cx="1861800" cy="502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Test</a:t>
            </a:r>
            <a:endParaRPr sz="2000" b="0" i="0" u="none" strike="noStrike" cap="non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5967bf86a3_0_51"/>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08" name="Google Shape;408;g5967bf86a3_0_5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09" name="Google Shape;409;g5967bf86a3_0_51"/>
          <p:cNvSpPr txBox="1">
            <a:spLocks noGrp="1"/>
          </p:cNvSpPr>
          <p:nvPr>
            <p:ph type="title"/>
          </p:nvPr>
        </p:nvSpPr>
        <p:spPr>
          <a:xfrm>
            <a:off x="191861" y="228178"/>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Sample</a:t>
            </a:r>
            <a:endParaRPr b="1">
              <a:solidFill>
                <a:schemeClr val="lt1"/>
              </a:solidFill>
            </a:endParaRPr>
          </a:p>
        </p:txBody>
      </p:sp>
      <p:sp>
        <p:nvSpPr>
          <p:cNvPr id="410" name="Google Shape;410;g5967bf86a3_0_51"/>
          <p:cNvSpPr txBox="1"/>
          <p:nvPr/>
        </p:nvSpPr>
        <p:spPr>
          <a:xfrm>
            <a:off x="202618" y="1220025"/>
            <a:ext cx="11651700" cy="108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a:solidFill>
                  <a:schemeClr val="lt1"/>
                </a:solidFill>
                <a:latin typeface="Calibri"/>
                <a:ea typeface="Calibri"/>
                <a:cs typeface="Calibri"/>
                <a:sym typeface="Calibri"/>
              </a:rPr>
              <a:t>Summary </a:t>
            </a:r>
            <a:r>
              <a:rPr lang="en-US" sz="2000" b="0" i="0" u="none" strike="noStrike" cap="none">
                <a:solidFill>
                  <a:schemeClr val="lt1"/>
                </a:solidFill>
                <a:latin typeface="Calibri"/>
                <a:ea typeface="Calibri"/>
                <a:cs typeface="Calibri"/>
                <a:sym typeface="Calibri"/>
              </a:rPr>
              <a:t>- “Best Company to work for”</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a:solidFill>
                  <a:schemeClr val="lt1"/>
                </a:solidFill>
                <a:latin typeface="Calibri"/>
                <a:ea typeface="Calibri"/>
                <a:cs typeface="Calibri"/>
                <a:sym typeface="Calibri"/>
              </a:rPr>
              <a:t>Pros</a:t>
            </a:r>
            <a:r>
              <a:rPr lang="en-US" sz="2000" b="0" i="0" u="none" strike="noStrike" cap="none">
                <a:solidFill>
                  <a:schemeClr val="lt1"/>
                </a:solidFill>
                <a:latin typeface="Calibri"/>
                <a:ea typeface="Calibri"/>
                <a:cs typeface="Calibri"/>
                <a:sym typeface="Calibri"/>
              </a:rPr>
              <a:t> - “People are smart and friendly”</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a:solidFill>
                  <a:schemeClr val="lt1"/>
                </a:solidFill>
                <a:latin typeface="Calibri"/>
                <a:ea typeface="Calibri"/>
                <a:cs typeface="Calibri"/>
                <a:sym typeface="Calibri"/>
              </a:rPr>
              <a:t>Cons</a:t>
            </a:r>
            <a:r>
              <a:rPr lang="en-US" sz="2000" b="0" i="0" u="none" strike="noStrike" cap="none">
                <a:solidFill>
                  <a:schemeClr val="lt1"/>
                </a:solidFill>
                <a:latin typeface="Calibri"/>
                <a:ea typeface="Calibri"/>
                <a:cs typeface="Calibri"/>
                <a:sym typeface="Calibri"/>
              </a:rPr>
              <a:t> - “Bureaucracy is slowing things down”</a:t>
            </a:r>
            <a:endParaRPr sz="2000" b="0" i="0" u="none" strike="noStrike" cap="none">
              <a:solidFill>
                <a:schemeClr val="lt1"/>
              </a:solidFill>
              <a:latin typeface="Calibri"/>
              <a:ea typeface="Calibri"/>
              <a:cs typeface="Calibri"/>
              <a:sym typeface="Calibri"/>
            </a:endParaRPr>
          </a:p>
        </p:txBody>
      </p:sp>
      <p:pic>
        <p:nvPicPr>
          <p:cNvPr id="411" name="Google Shape;411;g5967bf86a3_0_51"/>
          <p:cNvPicPr preferRelativeResize="0"/>
          <p:nvPr/>
        </p:nvPicPr>
        <p:blipFill rotWithShape="1">
          <a:blip r:embed="rId3">
            <a:alphaModFix/>
          </a:blip>
          <a:srcRect/>
          <a:stretch/>
        </p:blipFill>
        <p:spPr>
          <a:xfrm>
            <a:off x="202600" y="2303913"/>
            <a:ext cx="2114550" cy="2105025"/>
          </a:xfrm>
          <a:prstGeom prst="rect">
            <a:avLst/>
          </a:prstGeom>
          <a:noFill/>
          <a:ln>
            <a:noFill/>
          </a:ln>
        </p:spPr>
      </p:pic>
      <p:sp>
        <p:nvSpPr>
          <p:cNvPr id="412" name="Google Shape;412;g5967bf86a3_0_51"/>
          <p:cNvSpPr txBox="1"/>
          <p:nvPr/>
        </p:nvSpPr>
        <p:spPr>
          <a:xfrm>
            <a:off x="2317150" y="2676600"/>
            <a:ext cx="4467900" cy="15081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Convert to lower case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Remove punctuations</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Remove stop words</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Lemmatize Text</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White space tokenization</a:t>
            </a:r>
            <a:endParaRPr sz="2000" b="0" i="0" u="none" strike="noStrike" cap="none">
              <a:solidFill>
                <a:schemeClr val="lt1"/>
              </a:solidFill>
              <a:latin typeface="Calibri"/>
              <a:ea typeface="Calibri"/>
              <a:cs typeface="Calibri"/>
              <a:sym typeface="Calibri"/>
            </a:endParaRPr>
          </a:p>
        </p:txBody>
      </p:sp>
      <p:sp>
        <p:nvSpPr>
          <p:cNvPr id="413" name="Google Shape;413;g5967bf86a3_0_51"/>
          <p:cNvSpPr txBox="1"/>
          <p:nvPr/>
        </p:nvSpPr>
        <p:spPr>
          <a:xfrm>
            <a:off x="202600" y="4408950"/>
            <a:ext cx="6295500" cy="108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a:solidFill>
                  <a:schemeClr val="lt1"/>
                </a:solidFill>
                <a:latin typeface="Calibri"/>
                <a:ea typeface="Calibri"/>
                <a:cs typeface="Calibri"/>
                <a:sym typeface="Calibri"/>
              </a:rPr>
              <a:t>Summary</a:t>
            </a:r>
            <a:r>
              <a:rPr lang="en-US" sz="2000" b="0" i="0" u="none" strike="noStrike" cap="none">
                <a:solidFill>
                  <a:schemeClr val="lt1"/>
                </a:solidFill>
                <a:latin typeface="Calibri"/>
                <a:ea typeface="Calibri"/>
                <a:cs typeface="Calibri"/>
                <a:sym typeface="Calibri"/>
              </a:rPr>
              <a:t> - [best, company, work]</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a:solidFill>
                  <a:schemeClr val="lt1"/>
                </a:solidFill>
                <a:latin typeface="Calibri"/>
                <a:ea typeface="Calibri"/>
                <a:cs typeface="Calibri"/>
                <a:sym typeface="Calibri"/>
              </a:rPr>
              <a:t>Pros</a:t>
            </a:r>
            <a:r>
              <a:rPr lang="en-US" sz="2000" b="0" i="0" u="none" strike="noStrike" cap="none">
                <a:solidFill>
                  <a:schemeClr val="lt1"/>
                </a:solidFill>
                <a:latin typeface="Calibri"/>
                <a:ea typeface="Calibri"/>
                <a:cs typeface="Calibri"/>
                <a:sym typeface="Calibri"/>
              </a:rPr>
              <a:t> - [people, smart, friendly]</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a:solidFill>
                  <a:schemeClr val="lt1"/>
                </a:solidFill>
                <a:latin typeface="Calibri"/>
                <a:ea typeface="Calibri"/>
                <a:cs typeface="Calibri"/>
                <a:sym typeface="Calibri"/>
              </a:rPr>
              <a:t>Cons</a:t>
            </a:r>
            <a:r>
              <a:rPr lang="en-US" sz="2000" b="0" i="0" u="none" strike="noStrike" cap="none">
                <a:solidFill>
                  <a:schemeClr val="lt1"/>
                </a:solidFill>
                <a:latin typeface="Calibri"/>
                <a:ea typeface="Calibri"/>
                <a:cs typeface="Calibri"/>
                <a:sym typeface="Calibri"/>
              </a:rPr>
              <a:t> - [bureaucracy, slowing, thing]</a:t>
            </a:r>
            <a:endParaRPr sz="2000" b="0" i="0" u="none" strike="noStrike" cap="none">
              <a:solidFill>
                <a:schemeClr val="lt1"/>
              </a:solidFill>
              <a:latin typeface="Calibri"/>
              <a:ea typeface="Calibri"/>
              <a:cs typeface="Calibri"/>
              <a:sym typeface="Calibri"/>
            </a:endParaRPr>
          </a:p>
        </p:txBody>
      </p:sp>
      <p:sp>
        <p:nvSpPr>
          <p:cNvPr id="414" name="Google Shape;414;g5967bf86a3_0_51"/>
          <p:cNvSpPr txBox="1"/>
          <p:nvPr/>
        </p:nvSpPr>
        <p:spPr>
          <a:xfrm>
            <a:off x="4678350" y="4557375"/>
            <a:ext cx="6034200" cy="108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a:solidFill>
                  <a:schemeClr val="lt1"/>
                </a:solidFill>
                <a:latin typeface="Calibri"/>
                <a:ea typeface="Calibri"/>
                <a:cs typeface="Calibri"/>
                <a:sym typeface="Calibri"/>
              </a:rPr>
              <a:t>Sample</a:t>
            </a:r>
            <a:r>
              <a:rPr lang="en-US" sz="2000" b="0" i="0" u="none" strike="noStrike" cap="none">
                <a:solidFill>
                  <a:schemeClr val="lt1"/>
                </a:solidFill>
                <a:latin typeface="Calibri"/>
                <a:ea typeface="Calibri"/>
                <a:cs typeface="Calibri"/>
                <a:sym typeface="Calibri"/>
              </a:rPr>
              <a:t> - [best, company, work, people, smart, friendly, bureaucracy, slowing, thing]</a:t>
            </a:r>
            <a:endParaRPr sz="2000" b="0" i="0" u="none" strike="noStrike" cap="none">
              <a:solidFill>
                <a:schemeClr val="lt1"/>
              </a:solidFill>
              <a:latin typeface="Calibri"/>
              <a:ea typeface="Calibri"/>
              <a:cs typeface="Calibri"/>
              <a:sym typeface="Calibri"/>
            </a:endParaRPr>
          </a:p>
        </p:txBody>
      </p:sp>
      <p:sp>
        <p:nvSpPr>
          <p:cNvPr id="415" name="Google Shape;415;g5967bf86a3_0_51"/>
          <p:cNvSpPr/>
          <p:nvPr/>
        </p:nvSpPr>
        <p:spPr>
          <a:xfrm rot="10800000" flipH="1">
            <a:off x="2119110" y="5424080"/>
            <a:ext cx="5175900" cy="1016100"/>
          </a:xfrm>
          <a:prstGeom prst="uturnArrow">
            <a:avLst>
              <a:gd name="adj1" fmla="val 27306"/>
              <a:gd name="adj2" fmla="val 23388"/>
              <a:gd name="adj3" fmla="val 25000"/>
              <a:gd name="adj4" fmla="val 46303"/>
              <a:gd name="adj5" fmla="val 10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5967bf86a3_0_77"/>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22" name="Google Shape;422;g5967bf86a3_0_7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23" name="Google Shape;423;g5967bf86a3_0_77"/>
          <p:cNvSpPr txBox="1">
            <a:spLocks noGrp="1"/>
          </p:cNvSpPr>
          <p:nvPr>
            <p:ph type="title"/>
          </p:nvPr>
        </p:nvSpPr>
        <p:spPr>
          <a:xfrm>
            <a:off x="191861" y="228178"/>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Label</a:t>
            </a:r>
            <a:endParaRPr b="1">
              <a:solidFill>
                <a:schemeClr val="lt1"/>
              </a:solidFill>
            </a:endParaRPr>
          </a:p>
        </p:txBody>
      </p:sp>
      <p:sp>
        <p:nvSpPr>
          <p:cNvPr id="424" name="Google Shape;424;g5967bf86a3_0_77"/>
          <p:cNvSpPr txBox="1"/>
          <p:nvPr/>
        </p:nvSpPr>
        <p:spPr>
          <a:xfrm>
            <a:off x="202625" y="1220025"/>
            <a:ext cx="11651700" cy="17991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overall-ratings - 1.0, 2.0, 3.0, 4.0, 5.0</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Binarization</a:t>
            </a:r>
            <a:endParaRPr sz="2000" b="0" i="0" u="none" strike="noStrike" cap="none">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3.0, 4.0, 5.0 = 1 (Positive)</a:t>
            </a:r>
            <a:endParaRPr sz="2000" b="0" i="0" u="none" strike="noStrike" cap="none">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1.0, 2.0 = 0 (Negative)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Binary Text Classification</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Majority Vote - 0.8636810583713238</a:t>
            </a:r>
            <a:endParaRPr sz="2000" b="0" i="0" u="none" strike="noStrike" cap="none">
              <a:solidFill>
                <a:schemeClr val="lt1"/>
              </a:solidFill>
              <a:latin typeface="Calibri"/>
              <a:ea typeface="Calibri"/>
              <a:cs typeface="Calibri"/>
              <a:sym typeface="Calibri"/>
            </a:endParaRPr>
          </a:p>
        </p:txBody>
      </p:sp>
      <p:pic>
        <p:nvPicPr>
          <p:cNvPr id="425" name="Google Shape;425;g5967bf86a3_0_77"/>
          <p:cNvPicPr preferRelativeResize="0"/>
          <p:nvPr/>
        </p:nvPicPr>
        <p:blipFill rotWithShape="1">
          <a:blip r:embed="rId3">
            <a:alphaModFix/>
          </a:blip>
          <a:srcRect/>
          <a:stretch/>
        </p:blipFill>
        <p:spPr>
          <a:xfrm>
            <a:off x="7205213" y="644588"/>
            <a:ext cx="4581525" cy="5572125"/>
          </a:xfrm>
          <a:prstGeom prst="rect">
            <a:avLst/>
          </a:prstGeom>
          <a:noFill/>
          <a:ln>
            <a:noFill/>
          </a:ln>
        </p:spPr>
      </p:pic>
      <p:sp>
        <p:nvSpPr>
          <p:cNvPr id="426" name="Google Shape;426;g5967bf86a3_0_77"/>
          <p:cNvSpPr txBox="1"/>
          <p:nvPr/>
        </p:nvSpPr>
        <p:spPr>
          <a:xfrm>
            <a:off x="248725" y="3510100"/>
            <a:ext cx="6034200" cy="633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sample - [best, company, work, people, smart, friendly, bureaucracy, slowing, thing]</a:t>
            </a:r>
            <a:endParaRPr sz="2000" b="0" i="0" u="none" strike="noStrike" cap="none">
              <a:solidFill>
                <a:schemeClr val="lt1"/>
              </a:solidFill>
              <a:latin typeface="Calibri"/>
              <a:ea typeface="Calibri"/>
              <a:cs typeface="Calibri"/>
              <a:sym typeface="Calibri"/>
            </a:endParaRPr>
          </a:p>
        </p:txBody>
      </p:sp>
      <p:sp>
        <p:nvSpPr>
          <p:cNvPr id="427" name="Google Shape;427;g5967bf86a3_0_77"/>
          <p:cNvSpPr txBox="1"/>
          <p:nvPr/>
        </p:nvSpPr>
        <p:spPr>
          <a:xfrm>
            <a:off x="248725" y="4743800"/>
            <a:ext cx="6034200" cy="349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label - 1 (Positive)</a:t>
            </a:r>
            <a:endParaRPr sz="2000" b="0" i="0" u="none" strike="noStrike" cap="none">
              <a:solidFill>
                <a:schemeClr val="lt1"/>
              </a:solidFill>
              <a:latin typeface="Calibri"/>
              <a:ea typeface="Calibri"/>
              <a:cs typeface="Calibri"/>
              <a:sym typeface="Calibri"/>
            </a:endParaRPr>
          </a:p>
        </p:txBody>
      </p:sp>
      <p:sp>
        <p:nvSpPr>
          <p:cNvPr id="428" name="Google Shape;428;g5967bf86a3_0_77"/>
          <p:cNvSpPr/>
          <p:nvPr/>
        </p:nvSpPr>
        <p:spPr>
          <a:xfrm>
            <a:off x="979500" y="4270650"/>
            <a:ext cx="253500" cy="345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5967bf86a3_2_10"/>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35" name="Google Shape;435;g5967bf86a3_2_10"/>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36" name="Google Shape;436;g5967bf86a3_2_10"/>
          <p:cNvSpPr txBox="1">
            <a:spLocks noGrp="1"/>
          </p:cNvSpPr>
          <p:nvPr>
            <p:ph type="title"/>
          </p:nvPr>
        </p:nvSpPr>
        <p:spPr>
          <a:xfrm>
            <a:off x="191861" y="228178"/>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Model</a:t>
            </a:r>
            <a:endParaRPr b="1">
              <a:solidFill>
                <a:schemeClr val="lt1"/>
              </a:solidFill>
            </a:endParaRPr>
          </a:p>
        </p:txBody>
      </p:sp>
      <p:sp>
        <p:nvSpPr>
          <p:cNvPr id="437" name="Google Shape;437;g5967bf86a3_2_10"/>
          <p:cNvSpPr txBox="1"/>
          <p:nvPr/>
        </p:nvSpPr>
        <p:spPr>
          <a:xfrm>
            <a:off x="2995075" y="1369975"/>
            <a:ext cx="5796600" cy="49485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dirty="0">
                <a:solidFill>
                  <a:schemeClr val="lt1"/>
                </a:solidFill>
                <a:latin typeface="Calibri"/>
                <a:ea typeface="Calibri"/>
                <a:cs typeface="Calibri"/>
                <a:sym typeface="Calibri"/>
              </a:rPr>
              <a:t>Tools</a:t>
            </a:r>
            <a:endParaRPr sz="2000" b="1"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NLTK</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Scikit-learn</a:t>
            </a:r>
            <a:endParaRPr sz="2000" b="0" i="0" u="none" strike="noStrike" cap="none" dirty="0">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dirty="0">
                <a:solidFill>
                  <a:schemeClr val="lt1"/>
                </a:solidFill>
                <a:latin typeface="Calibri"/>
                <a:ea typeface="Calibri"/>
                <a:cs typeface="Calibri"/>
                <a:sym typeface="Calibri"/>
              </a:rPr>
              <a:t>Text Vectorization</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Unigram Countvectorizer</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Unigram &amp; Bigram Countvectorizer</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Unigram TFIDF Vectorizer</a:t>
            </a:r>
            <a:endParaRPr sz="2000" b="0" i="0" u="none" strike="noStrike" cap="none" dirty="0">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dirty="0">
                <a:solidFill>
                  <a:schemeClr val="lt1"/>
                </a:solidFill>
                <a:latin typeface="Calibri"/>
                <a:ea typeface="Calibri"/>
                <a:cs typeface="Calibri"/>
                <a:sym typeface="Calibri"/>
              </a:rPr>
              <a:t>Algorithm</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Multinomial Naive Bayes</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Support Vector Machines</a:t>
            </a:r>
            <a:endParaRPr sz="2000" b="0" i="0" u="none" strike="noStrike" cap="none" dirty="0">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dirty="0">
                <a:solidFill>
                  <a:schemeClr val="lt1"/>
                </a:solidFill>
                <a:latin typeface="Calibri"/>
                <a:ea typeface="Calibri"/>
                <a:cs typeface="Calibri"/>
                <a:sym typeface="Calibri"/>
              </a:rPr>
              <a:t>Evaluation</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Accuracy</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Average</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Standard Deviation</a:t>
            </a:r>
            <a:endParaRPr sz="2000" b="0"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10 Folds Cross-Validation</a:t>
            </a:r>
            <a:endParaRPr sz="2000" b="0" i="0" u="none" strike="noStrike" cap="none" dirty="0">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1" i="0" u="none" strike="noStrike" cap="none" dirty="0">
                <a:solidFill>
                  <a:schemeClr val="lt1"/>
                </a:solidFill>
                <a:latin typeface="Calibri"/>
                <a:ea typeface="Calibri"/>
                <a:cs typeface="Calibri"/>
                <a:sym typeface="Calibri"/>
              </a:rPr>
              <a:t>Base Line</a:t>
            </a:r>
            <a:endParaRPr sz="2000" b="1" i="0" u="none" strike="noStrike" cap="none" dirty="0">
              <a:solidFill>
                <a:schemeClr val="lt1"/>
              </a:solidFill>
              <a:latin typeface="Calibri"/>
              <a:ea typeface="Calibri"/>
              <a:cs typeface="Calibri"/>
              <a:sym typeface="Calibri"/>
            </a:endParaRPr>
          </a:p>
          <a:p>
            <a:pPr marL="914400" marR="0" lvl="1" indent="-355600" algn="l" rtl="0">
              <a:lnSpc>
                <a:spcPct val="90000"/>
              </a:lnSpc>
              <a:spcBef>
                <a:spcPts val="0"/>
              </a:spcBef>
              <a:spcAft>
                <a:spcPts val="0"/>
              </a:spcAft>
              <a:buClr>
                <a:schemeClr val="lt1"/>
              </a:buClr>
              <a:buSzPts val="2000"/>
              <a:buFont typeface="Calibri"/>
              <a:buChar char="○"/>
            </a:pPr>
            <a:r>
              <a:rPr lang="en-US" sz="2000" b="0" i="0" u="none" strike="noStrike" cap="none" dirty="0">
                <a:solidFill>
                  <a:schemeClr val="lt1"/>
                </a:solidFill>
                <a:latin typeface="Calibri"/>
                <a:ea typeface="Calibri"/>
                <a:cs typeface="Calibri"/>
                <a:sym typeface="Calibri"/>
              </a:rPr>
              <a:t>Majority Vote</a:t>
            </a:r>
            <a:endParaRPr sz="2000" b="0" i="0" u="none" strike="noStrike" cap="none" dirty="0">
              <a:solidFill>
                <a:schemeClr val="lt1"/>
              </a:solidFill>
              <a:latin typeface="Calibri"/>
              <a:ea typeface="Calibri"/>
              <a:cs typeface="Calibri"/>
              <a:sym typeface="Calibri"/>
            </a:endParaRPr>
          </a:p>
        </p:txBody>
      </p:sp>
      <p:pic>
        <p:nvPicPr>
          <p:cNvPr id="438" name="Google Shape;438;g5967bf86a3_2_10"/>
          <p:cNvPicPr preferRelativeResize="0"/>
          <p:nvPr/>
        </p:nvPicPr>
        <p:blipFill rotWithShape="1">
          <a:blip r:embed="rId3">
            <a:alphaModFix/>
          </a:blip>
          <a:srcRect/>
          <a:stretch/>
        </p:blipFill>
        <p:spPr>
          <a:xfrm>
            <a:off x="191850" y="2133588"/>
            <a:ext cx="3130825" cy="2594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5967bf86a3_2_26"/>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45" name="Google Shape;445;g5967bf86a3_2_26"/>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46" name="Google Shape;446;g5967bf86a3_2_26"/>
          <p:cNvSpPr txBox="1">
            <a:spLocks noGrp="1"/>
          </p:cNvSpPr>
          <p:nvPr>
            <p:ph type="title"/>
          </p:nvPr>
        </p:nvSpPr>
        <p:spPr>
          <a:xfrm>
            <a:off x="191861" y="228178"/>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Test - Overall Evaluation Plot</a:t>
            </a:r>
            <a:endParaRPr b="1">
              <a:solidFill>
                <a:schemeClr val="lt1"/>
              </a:solidFill>
            </a:endParaRPr>
          </a:p>
        </p:txBody>
      </p:sp>
      <p:pic>
        <p:nvPicPr>
          <p:cNvPr id="447" name="Google Shape;447;g5967bf86a3_2_26"/>
          <p:cNvPicPr preferRelativeResize="0"/>
          <p:nvPr/>
        </p:nvPicPr>
        <p:blipFill rotWithShape="1">
          <a:blip r:embed="rId3">
            <a:alphaModFix/>
          </a:blip>
          <a:srcRect/>
          <a:stretch/>
        </p:blipFill>
        <p:spPr>
          <a:xfrm>
            <a:off x="2343425" y="2332250"/>
            <a:ext cx="9300000" cy="4113300"/>
          </a:xfrm>
          <a:prstGeom prst="roundRect">
            <a:avLst>
              <a:gd name="adj" fmla="val 16667"/>
            </a:avLst>
          </a:prstGeom>
          <a:noFill/>
          <a:ln>
            <a:noFill/>
          </a:ln>
          <a:effectLst>
            <a:reflection stA="60000" endPos="30000" dist="38100" dir="5400000" fadeDir="5400012" sy="-100000" algn="bl" rotWithShape="0"/>
          </a:effectLst>
        </p:spPr>
      </p:pic>
      <p:sp>
        <p:nvSpPr>
          <p:cNvPr id="448" name="Google Shape;448;g5967bf86a3_2_26"/>
          <p:cNvSpPr txBox="1"/>
          <p:nvPr/>
        </p:nvSpPr>
        <p:spPr>
          <a:xfrm>
            <a:off x="838600" y="1155450"/>
            <a:ext cx="3559500" cy="1043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rgbClr val="FFFFFF"/>
              </a:buClr>
              <a:buSzPts val="2000"/>
              <a:buFont typeface="Calibri"/>
              <a:buChar char="●"/>
            </a:pPr>
            <a:r>
              <a:rPr lang="en-US" sz="2000" b="0" i="0" u="none" strike="noStrike" cap="none">
                <a:solidFill>
                  <a:srgbClr val="FFFFFF"/>
                </a:solidFill>
                <a:latin typeface="Calibri"/>
                <a:ea typeface="Calibri"/>
                <a:cs typeface="Calibri"/>
                <a:sym typeface="Calibri"/>
              </a:rPr>
              <a:t>MNB Unigram</a:t>
            </a:r>
            <a:endParaRPr sz="2000" b="0" i="0" u="none" strike="noStrike" cap="none">
              <a:solidFill>
                <a:srgbClr val="FFFFFF"/>
              </a:solidFill>
              <a:latin typeface="Calibri"/>
              <a:ea typeface="Calibri"/>
              <a:cs typeface="Calibri"/>
              <a:sym typeface="Calibri"/>
            </a:endParaRPr>
          </a:p>
          <a:p>
            <a:pPr marL="457200" marR="0" lvl="0" indent="-355600" algn="l" rtl="0">
              <a:lnSpc>
                <a:spcPct val="115000"/>
              </a:lnSpc>
              <a:spcBef>
                <a:spcPts val="0"/>
              </a:spcBef>
              <a:spcAft>
                <a:spcPts val="0"/>
              </a:spcAft>
              <a:buClr>
                <a:srgbClr val="FFFFFF"/>
              </a:buClr>
              <a:buSzPts val="2000"/>
              <a:buFont typeface="Calibri"/>
              <a:buChar char="●"/>
            </a:pPr>
            <a:r>
              <a:rPr lang="en-US" sz="2000" b="0" i="0" u="none" strike="noStrike" cap="none">
                <a:solidFill>
                  <a:srgbClr val="FFFFFF"/>
                </a:solidFill>
                <a:latin typeface="Calibri"/>
                <a:ea typeface="Calibri"/>
                <a:cs typeface="Calibri"/>
                <a:sym typeface="Calibri"/>
              </a:rPr>
              <a:t>MNB Unigram &amp; Bigram</a:t>
            </a:r>
            <a:endParaRPr sz="2000" b="0" i="0" u="none" strike="noStrike" cap="none">
              <a:solidFill>
                <a:srgbClr val="FFFFFF"/>
              </a:solidFill>
              <a:latin typeface="Calibri"/>
              <a:ea typeface="Calibri"/>
              <a:cs typeface="Calibri"/>
              <a:sym typeface="Calibri"/>
            </a:endParaRPr>
          </a:p>
          <a:p>
            <a:pPr marL="457200" marR="0" lvl="0" indent="-355600" algn="l" rtl="0">
              <a:lnSpc>
                <a:spcPct val="115000"/>
              </a:lnSpc>
              <a:spcBef>
                <a:spcPts val="0"/>
              </a:spcBef>
              <a:spcAft>
                <a:spcPts val="0"/>
              </a:spcAft>
              <a:buClr>
                <a:srgbClr val="FFFFFF"/>
              </a:buClr>
              <a:buSzPts val="2000"/>
              <a:buFont typeface="Calibri"/>
              <a:buChar char="●"/>
            </a:pPr>
            <a:r>
              <a:rPr lang="en-US" sz="2000" b="0" i="0" u="none" strike="noStrike" cap="none">
                <a:solidFill>
                  <a:srgbClr val="FFFFFF"/>
                </a:solidFill>
                <a:latin typeface="Calibri"/>
                <a:ea typeface="Calibri"/>
                <a:cs typeface="Calibri"/>
                <a:sym typeface="Calibri"/>
              </a:rPr>
              <a:t>MNB Unigram TFIDF</a:t>
            </a:r>
            <a:endParaRPr sz="2000" b="0" i="0" u="none" strike="noStrike" cap="none">
              <a:solidFill>
                <a:srgbClr val="FFFFFF"/>
              </a:solidFill>
              <a:latin typeface="Calibri"/>
              <a:ea typeface="Calibri"/>
              <a:cs typeface="Calibri"/>
              <a:sym typeface="Calibri"/>
            </a:endParaRPr>
          </a:p>
          <a:p>
            <a:pPr marL="457200" marR="0" lvl="0" indent="-355600" algn="l" rtl="0">
              <a:lnSpc>
                <a:spcPct val="115000"/>
              </a:lnSpc>
              <a:spcBef>
                <a:spcPts val="0"/>
              </a:spcBef>
              <a:spcAft>
                <a:spcPts val="0"/>
              </a:spcAft>
              <a:buClr>
                <a:srgbClr val="FFFFFF"/>
              </a:buClr>
              <a:buSzPts val="2000"/>
              <a:buFont typeface="Calibri"/>
              <a:buChar char="●"/>
            </a:pPr>
            <a:r>
              <a:rPr lang="en-US" sz="2000" b="0" i="0" u="none" strike="noStrike" cap="none">
                <a:solidFill>
                  <a:srgbClr val="FFFFFF"/>
                </a:solidFill>
                <a:latin typeface="Calibri"/>
                <a:ea typeface="Calibri"/>
                <a:cs typeface="Calibri"/>
                <a:sym typeface="Calibri"/>
              </a:rPr>
              <a:t>Base Line</a:t>
            </a: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9" name="Google Shape;449;g5967bf86a3_2_26"/>
          <p:cNvSpPr txBox="1"/>
          <p:nvPr/>
        </p:nvSpPr>
        <p:spPr>
          <a:xfrm>
            <a:off x="4904525" y="1155450"/>
            <a:ext cx="3559500" cy="1043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rgbClr val="FFFFFF"/>
              </a:buClr>
              <a:buSzPts val="2000"/>
              <a:buFont typeface="Calibri"/>
              <a:buChar char="●"/>
            </a:pPr>
            <a:r>
              <a:rPr lang="en-US" sz="2000" b="0" i="0" u="none" strike="noStrike" cap="none">
                <a:solidFill>
                  <a:srgbClr val="FFFFFF"/>
                </a:solidFill>
                <a:latin typeface="Calibri"/>
                <a:ea typeface="Calibri"/>
                <a:cs typeface="Calibri"/>
                <a:sym typeface="Calibri"/>
              </a:rPr>
              <a:t>SVM Unigram</a:t>
            </a:r>
            <a:endParaRPr sz="2000" b="0" i="0" u="none" strike="noStrike" cap="none">
              <a:solidFill>
                <a:srgbClr val="FFFFFF"/>
              </a:solidFill>
              <a:latin typeface="Calibri"/>
              <a:ea typeface="Calibri"/>
              <a:cs typeface="Calibri"/>
              <a:sym typeface="Calibri"/>
            </a:endParaRPr>
          </a:p>
          <a:p>
            <a:pPr marL="457200" marR="0" lvl="0" indent="-355600" algn="l" rtl="0">
              <a:lnSpc>
                <a:spcPct val="115000"/>
              </a:lnSpc>
              <a:spcBef>
                <a:spcPts val="0"/>
              </a:spcBef>
              <a:spcAft>
                <a:spcPts val="0"/>
              </a:spcAft>
              <a:buClr>
                <a:srgbClr val="FFFFFF"/>
              </a:buClr>
              <a:buSzPts val="2000"/>
              <a:buFont typeface="Calibri"/>
              <a:buChar char="●"/>
            </a:pPr>
            <a:r>
              <a:rPr lang="en-US" sz="2000" b="0" i="0" u="none" strike="noStrike" cap="none">
                <a:solidFill>
                  <a:srgbClr val="FFFFFF"/>
                </a:solidFill>
                <a:latin typeface="Calibri"/>
                <a:ea typeface="Calibri"/>
                <a:cs typeface="Calibri"/>
                <a:sym typeface="Calibri"/>
              </a:rPr>
              <a:t>SVM Unigram &amp; Bigram</a:t>
            </a:r>
            <a:endParaRPr sz="2000" b="0" i="0" u="none" strike="noStrike" cap="none">
              <a:solidFill>
                <a:srgbClr val="FFFFFF"/>
              </a:solidFill>
              <a:latin typeface="Calibri"/>
              <a:ea typeface="Calibri"/>
              <a:cs typeface="Calibri"/>
              <a:sym typeface="Calibri"/>
            </a:endParaRPr>
          </a:p>
          <a:p>
            <a:pPr marL="457200" marR="0" lvl="0" indent="-355600" algn="l" rtl="0">
              <a:lnSpc>
                <a:spcPct val="115000"/>
              </a:lnSpc>
              <a:spcBef>
                <a:spcPts val="0"/>
              </a:spcBef>
              <a:spcAft>
                <a:spcPts val="0"/>
              </a:spcAft>
              <a:buClr>
                <a:srgbClr val="FFFFFF"/>
              </a:buClr>
              <a:buSzPts val="2000"/>
              <a:buFont typeface="Calibri"/>
              <a:buChar char="●"/>
            </a:pPr>
            <a:r>
              <a:rPr lang="en-US" sz="2000" b="0" i="0" u="none" strike="noStrike" cap="none">
                <a:solidFill>
                  <a:srgbClr val="FFFFFF"/>
                </a:solidFill>
                <a:latin typeface="Calibri"/>
                <a:ea typeface="Calibri"/>
                <a:cs typeface="Calibri"/>
                <a:sym typeface="Calibri"/>
              </a:rPr>
              <a:t>SVM Unigram TFIDF</a:t>
            </a:r>
            <a:endParaRPr sz="20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5967bf86a3_2_42"/>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56" name="Google Shape;456;g5967bf86a3_2_42"/>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57" name="Google Shape;457;g5967bf86a3_2_42"/>
          <p:cNvSpPr txBox="1">
            <a:spLocks noGrp="1"/>
          </p:cNvSpPr>
          <p:nvPr>
            <p:ph type="title"/>
          </p:nvPr>
        </p:nvSpPr>
        <p:spPr>
          <a:xfrm>
            <a:off x="191861" y="228178"/>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Test - Overall Evaluation Table</a:t>
            </a:r>
            <a:endParaRPr b="1">
              <a:solidFill>
                <a:schemeClr val="lt1"/>
              </a:solidFill>
            </a:endParaRPr>
          </a:p>
        </p:txBody>
      </p:sp>
      <p:graphicFrame>
        <p:nvGraphicFramePr>
          <p:cNvPr id="458" name="Google Shape;458;g5967bf86a3_2_42"/>
          <p:cNvGraphicFramePr/>
          <p:nvPr/>
        </p:nvGraphicFramePr>
        <p:xfrm>
          <a:off x="749850" y="1436025"/>
          <a:ext cx="3000000" cy="3000000"/>
        </p:xfrm>
        <a:graphic>
          <a:graphicData uri="http://schemas.openxmlformats.org/drawingml/2006/table">
            <a:tbl>
              <a:tblPr>
                <a:noFill/>
                <a:tableStyleId>{6A2019D8-29C9-420C-B949-FCBAE687192A}</a:tableStyleId>
              </a:tblPr>
              <a:tblGrid>
                <a:gridCol w="2443700">
                  <a:extLst>
                    <a:ext uri="{9D8B030D-6E8A-4147-A177-3AD203B41FA5}">
                      <a16:colId xmlns:a16="http://schemas.microsoft.com/office/drawing/2014/main" val="20000"/>
                    </a:ext>
                  </a:extLst>
                </a:gridCol>
                <a:gridCol w="994075">
                  <a:extLst>
                    <a:ext uri="{9D8B030D-6E8A-4147-A177-3AD203B41FA5}">
                      <a16:colId xmlns:a16="http://schemas.microsoft.com/office/drawing/2014/main" val="20001"/>
                    </a:ext>
                  </a:extLst>
                </a:gridCol>
                <a:gridCol w="1340900">
                  <a:extLst>
                    <a:ext uri="{9D8B030D-6E8A-4147-A177-3AD203B41FA5}">
                      <a16:colId xmlns:a16="http://schemas.microsoft.com/office/drawing/2014/main" val="20002"/>
                    </a:ext>
                  </a:extLst>
                </a:gridCol>
                <a:gridCol w="1099625">
                  <a:extLst>
                    <a:ext uri="{9D8B030D-6E8A-4147-A177-3AD203B41FA5}">
                      <a16:colId xmlns:a16="http://schemas.microsoft.com/office/drawing/2014/main" val="20003"/>
                    </a:ext>
                  </a:extLst>
                </a:gridCol>
                <a:gridCol w="1469575">
                  <a:extLst>
                    <a:ext uri="{9D8B030D-6E8A-4147-A177-3AD203B41FA5}">
                      <a16:colId xmlns:a16="http://schemas.microsoft.com/office/drawing/2014/main" val="20004"/>
                    </a:ext>
                  </a:extLst>
                </a:gridCol>
                <a:gridCol w="1469575">
                  <a:extLst>
                    <a:ext uri="{9D8B030D-6E8A-4147-A177-3AD203B41FA5}">
                      <a16:colId xmlns:a16="http://schemas.microsoft.com/office/drawing/2014/main" val="20005"/>
                    </a:ext>
                  </a:extLst>
                </a:gridCol>
                <a:gridCol w="1469575">
                  <a:extLst>
                    <a:ext uri="{9D8B030D-6E8A-4147-A177-3AD203B41FA5}">
                      <a16:colId xmlns:a16="http://schemas.microsoft.com/office/drawing/2014/main" val="20006"/>
                    </a:ext>
                  </a:extLst>
                </a:gridCol>
              </a:tblGrid>
              <a:tr h="52072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Model\Vectorizer</a:t>
                      </a:r>
                      <a:endParaRPr sz="2000" b="1" u="none" strike="noStrike" cap="none">
                        <a:solidFill>
                          <a:srgbClr val="FFFFFF"/>
                        </a:solidFill>
                        <a:latin typeface="Calibri"/>
                        <a:ea typeface="Calibri"/>
                        <a:cs typeface="Calibri"/>
                        <a:sym typeface="Calibri"/>
                      </a:endParaRPr>
                    </a:p>
                  </a:txBody>
                  <a:tcPr marL="91425" marR="91425" marT="91425" marB="91425"/>
                </a:tc>
                <a:tc gridSpan="2">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Uni Count</a:t>
                      </a:r>
                      <a:endParaRPr sz="2000" b="1" u="none" strike="noStrike" cap="none">
                        <a:solidFill>
                          <a:srgbClr val="FFFFFF"/>
                        </a:solidFill>
                        <a:latin typeface="Calibri"/>
                        <a:ea typeface="Calibri"/>
                        <a:cs typeface="Calibri"/>
                        <a:sym typeface="Calibri"/>
                      </a:endParaRPr>
                    </a:p>
                  </a:txBody>
                  <a:tcPr marL="91425" marR="91425" marT="91425" marB="91425"/>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Uni &amp; Bi Count</a:t>
                      </a:r>
                      <a:endParaRPr sz="2000" b="1" u="none" strike="noStrike" cap="none">
                        <a:solidFill>
                          <a:srgbClr val="FFFFFF"/>
                        </a:solidFill>
                        <a:latin typeface="Calibri"/>
                        <a:ea typeface="Calibri"/>
                        <a:cs typeface="Calibri"/>
                        <a:sym typeface="Calibri"/>
                      </a:endParaRPr>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Uni &amp; Bi TFIDF</a:t>
                      </a:r>
                      <a:endParaRPr sz="2000" b="1" u="none" strike="noStrike" cap="none">
                        <a:solidFill>
                          <a:srgbClr val="FFFFFF"/>
                        </a:solidFill>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9692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MNB</a:t>
                      </a:r>
                      <a:endParaRPr sz="2000" b="1"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0.873</a:t>
                      </a:r>
                      <a:endParaRPr sz="2000"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+/- 0.002</a:t>
                      </a:r>
                      <a:endParaRPr sz="2000"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0.863</a:t>
                      </a:r>
                      <a:endParaRPr sz="2000"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+/- 0.003</a:t>
                      </a:r>
                      <a:endParaRPr sz="2000"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0.873</a:t>
                      </a:r>
                      <a:endParaRPr sz="2000" u="none" strike="noStrike" cap="none">
                        <a:solidFill>
                          <a:srgbClr val="FFFFFF"/>
                        </a:solidFill>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+/- 0.001</a:t>
                      </a:r>
                      <a:endParaRPr sz="2000" u="none" strike="noStrike" cap="none">
                        <a:solidFill>
                          <a:srgbClr val="FFFFFF"/>
                        </a:solidFill>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96925">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SVM</a:t>
                      </a:r>
                      <a:endParaRPr sz="2000" b="1"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0.885</a:t>
                      </a:r>
                      <a:endParaRPr sz="2000"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+/- 0.003</a:t>
                      </a:r>
                      <a:endParaRPr sz="2000"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0.886</a:t>
                      </a:r>
                      <a:endParaRPr sz="2000" b="1"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+/- 0.004</a:t>
                      </a:r>
                      <a:endParaRPr sz="2000" b="1"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0.880</a:t>
                      </a:r>
                      <a:endParaRPr sz="2000"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rgbClr val="FFFFFF"/>
                          </a:solidFill>
                          <a:latin typeface="Calibri"/>
                          <a:ea typeface="Calibri"/>
                          <a:cs typeface="Calibri"/>
                          <a:sym typeface="Calibri"/>
                        </a:rPr>
                        <a:t>+/- 0.001</a:t>
                      </a:r>
                      <a:endParaRPr sz="2000" u="none" strike="noStrike" cap="none">
                        <a:solidFill>
                          <a:srgbClr val="FFFFFF"/>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bl>
          </a:graphicData>
        </a:graphic>
      </p:graphicFrame>
      <p:sp>
        <p:nvSpPr>
          <p:cNvPr id="459" name="Google Shape;459;g5967bf86a3_2_42"/>
          <p:cNvSpPr txBox="1"/>
          <p:nvPr/>
        </p:nvSpPr>
        <p:spPr>
          <a:xfrm>
            <a:off x="191850" y="3140275"/>
            <a:ext cx="12000300" cy="31167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Best - SVM with Uni &amp; Bi Countvectorizer achieved 0.886 average accuracy over 10 folds cross-validation</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SVM basically is better than MNB</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Tricks are problem specific such as stemming, n-gram, feature representation, etc.</a:t>
            </a:r>
            <a:endParaRPr sz="2000" b="0" i="0" u="none" strike="noStrike" cap="none">
              <a:solidFill>
                <a:schemeClr val="lt1"/>
              </a:solidFill>
              <a:latin typeface="Calibri"/>
              <a:ea typeface="Calibri"/>
              <a:cs typeface="Calibri"/>
              <a:sym typeface="Calibri"/>
            </a:endParaRPr>
          </a:p>
        </p:txBody>
      </p:sp>
      <p:pic>
        <p:nvPicPr>
          <p:cNvPr id="460" name="Google Shape;460;g5967bf86a3_2_42"/>
          <p:cNvPicPr preferRelativeResize="0"/>
          <p:nvPr/>
        </p:nvPicPr>
        <p:blipFill rotWithShape="1">
          <a:blip r:embed="rId3">
            <a:alphaModFix/>
          </a:blip>
          <a:srcRect/>
          <a:stretch/>
        </p:blipFill>
        <p:spPr>
          <a:xfrm>
            <a:off x="8551338" y="3814275"/>
            <a:ext cx="2839600" cy="2839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5967bf86a3_2_76"/>
          <p:cNvSpPr/>
          <p:nvPr/>
        </p:nvSpPr>
        <p:spPr>
          <a:xfrm>
            <a:off x="0"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67" name="Google Shape;467;g5967bf86a3_2_76"/>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68" name="Google Shape;468;g5967bf86a3_2_76"/>
          <p:cNvSpPr txBox="1">
            <a:spLocks noGrp="1"/>
          </p:cNvSpPr>
          <p:nvPr>
            <p:ph type="title"/>
          </p:nvPr>
        </p:nvSpPr>
        <p:spPr>
          <a:xfrm>
            <a:off x="191861" y="228178"/>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Conclusion</a:t>
            </a:r>
            <a:endParaRPr b="1">
              <a:solidFill>
                <a:schemeClr val="lt1"/>
              </a:solidFill>
            </a:endParaRPr>
          </a:p>
        </p:txBody>
      </p:sp>
      <p:sp>
        <p:nvSpPr>
          <p:cNvPr id="469" name="Google Shape;469;g5967bf86a3_2_76"/>
          <p:cNvSpPr txBox="1"/>
          <p:nvPr/>
        </p:nvSpPr>
        <p:spPr>
          <a:xfrm>
            <a:off x="202625" y="1220025"/>
            <a:ext cx="11651700" cy="23346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Both Facebook and Google are good work places</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Employees now are more active to express themselves</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Former employees are happier</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The balance between work and life is a big problem</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Most companies are trying to be better than yesterday</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Yet, companies did not pay much attention on work balance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Companies care more about culture values and benefits</a:t>
            </a:r>
            <a:endParaRPr sz="2000" b="0" i="0" u="none" strike="noStrike" cap="none">
              <a:solidFill>
                <a:schemeClr val="lt1"/>
              </a:solidFill>
              <a:latin typeface="Calibri"/>
              <a:ea typeface="Calibri"/>
              <a:cs typeface="Calibri"/>
              <a:sym typeface="Calibri"/>
            </a:endParaRPr>
          </a:p>
        </p:txBody>
      </p:sp>
      <p:pic>
        <p:nvPicPr>
          <p:cNvPr id="470" name="Google Shape;470;g5967bf86a3_2_76"/>
          <p:cNvPicPr preferRelativeResize="0"/>
          <p:nvPr/>
        </p:nvPicPr>
        <p:blipFill rotWithShape="1">
          <a:blip r:embed="rId3">
            <a:alphaModFix/>
          </a:blip>
          <a:srcRect r="4278" b="4278"/>
          <a:stretch/>
        </p:blipFill>
        <p:spPr>
          <a:xfrm>
            <a:off x="202625" y="4294550"/>
            <a:ext cx="1828800" cy="1828800"/>
          </a:xfrm>
          <a:prstGeom prst="rect">
            <a:avLst/>
          </a:prstGeom>
          <a:noFill/>
          <a:ln>
            <a:noFill/>
          </a:ln>
        </p:spPr>
      </p:pic>
      <p:pic>
        <p:nvPicPr>
          <p:cNvPr id="471" name="Google Shape;471;g5967bf86a3_2_76"/>
          <p:cNvPicPr preferRelativeResize="0"/>
          <p:nvPr/>
        </p:nvPicPr>
        <p:blipFill rotWithShape="1">
          <a:blip r:embed="rId4">
            <a:alphaModFix/>
          </a:blip>
          <a:srcRect/>
          <a:stretch/>
        </p:blipFill>
        <p:spPr>
          <a:xfrm>
            <a:off x="2177875" y="4294550"/>
            <a:ext cx="1828800" cy="1828800"/>
          </a:xfrm>
          <a:prstGeom prst="rect">
            <a:avLst/>
          </a:prstGeom>
          <a:noFill/>
          <a:ln>
            <a:noFill/>
          </a:ln>
        </p:spPr>
      </p:pic>
      <p:pic>
        <p:nvPicPr>
          <p:cNvPr id="472" name="Google Shape;472;g5967bf86a3_2_76"/>
          <p:cNvPicPr preferRelativeResize="0"/>
          <p:nvPr/>
        </p:nvPicPr>
        <p:blipFill rotWithShape="1">
          <a:blip r:embed="rId5">
            <a:alphaModFix/>
          </a:blip>
          <a:srcRect l="12048" t="12432" r="11491" b="11108"/>
          <a:stretch/>
        </p:blipFill>
        <p:spPr>
          <a:xfrm>
            <a:off x="4153125" y="4294550"/>
            <a:ext cx="1828800" cy="1828800"/>
          </a:xfrm>
          <a:prstGeom prst="rect">
            <a:avLst/>
          </a:prstGeom>
          <a:noFill/>
          <a:ln>
            <a:noFill/>
          </a:ln>
        </p:spPr>
      </p:pic>
      <p:pic>
        <p:nvPicPr>
          <p:cNvPr id="473" name="Google Shape;473;g5967bf86a3_2_76"/>
          <p:cNvPicPr preferRelativeResize="0"/>
          <p:nvPr/>
        </p:nvPicPr>
        <p:blipFill rotWithShape="1">
          <a:blip r:embed="rId6">
            <a:alphaModFix/>
          </a:blip>
          <a:srcRect/>
          <a:stretch/>
        </p:blipFill>
        <p:spPr>
          <a:xfrm>
            <a:off x="6128375" y="4294550"/>
            <a:ext cx="1828800" cy="1828800"/>
          </a:xfrm>
          <a:prstGeom prst="rect">
            <a:avLst/>
          </a:prstGeom>
          <a:noFill/>
          <a:ln>
            <a:noFill/>
          </a:ln>
        </p:spPr>
      </p:pic>
      <p:pic>
        <p:nvPicPr>
          <p:cNvPr id="474" name="Google Shape;474;g5967bf86a3_2_76"/>
          <p:cNvPicPr preferRelativeResize="0"/>
          <p:nvPr/>
        </p:nvPicPr>
        <p:blipFill rotWithShape="1">
          <a:blip r:embed="rId7">
            <a:alphaModFix/>
          </a:blip>
          <a:srcRect b="19813"/>
          <a:stretch/>
        </p:blipFill>
        <p:spPr>
          <a:xfrm>
            <a:off x="8103625" y="4250463"/>
            <a:ext cx="1916975" cy="1916975"/>
          </a:xfrm>
          <a:prstGeom prst="rect">
            <a:avLst/>
          </a:prstGeom>
          <a:noFill/>
          <a:ln>
            <a:noFill/>
          </a:ln>
        </p:spPr>
      </p:pic>
      <p:pic>
        <p:nvPicPr>
          <p:cNvPr id="475" name="Google Shape;475;g5967bf86a3_2_76"/>
          <p:cNvPicPr preferRelativeResize="0"/>
          <p:nvPr/>
        </p:nvPicPr>
        <p:blipFill rotWithShape="1">
          <a:blip r:embed="rId8">
            <a:alphaModFix/>
          </a:blip>
          <a:srcRect/>
          <a:stretch/>
        </p:blipFill>
        <p:spPr>
          <a:xfrm>
            <a:off x="10167050" y="4294550"/>
            <a:ext cx="1828800" cy="182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1"/>
          <p:cNvSpPr/>
          <p:nvPr/>
        </p:nvSpPr>
        <p:spPr>
          <a:xfrm>
            <a:off x="0" y="-3324"/>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82" name="Google Shape;482;p1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483" name="Google Shape;483;p11"/>
          <p:cNvSpPr txBox="1">
            <a:spLocks noGrp="1"/>
          </p:cNvSpPr>
          <p:nvPr>
            <p:ph type="title"/>
          </p:nvPr>
        </p:nvSpPr>
        <p:spPr>
          <a:xfrm>
            <a:off x="1938300" y="2792075"/>
            <a:ext cx="8315400" cy="1141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rPr>
              <a:t>Thank you for your attention</a:t>
            </a:r>
            <a:endParaRPr b="1">
              <a:solidFill>
                <a:schemeClr val="lt1"/>
              </a:solidFill>
            </a:endParaRPr>
          </a:p>
          <a:p>
            <a:pPr marL="0" lvl="0" indent="0" algn="ctr" rtl="0">
              <a:lnSpc>
                <a:spcPct val="90000"/>
              </a:lnSpc>
              <a:spcBef>
                <a:spcPts val="0"/>
              </a:spcBef>
              <a:spcAft>
                <a:spcPts val="0"/>
              </a:spcAft>
              <a:buClr>
                <a:schemeClr val="lt1"/>
              </a:buClr>
              <a:buSzPts val="4400"/>
              <a:buFont typeface="Calibri"/>
              <a:buNone/>
            </a:pPr>
            <a:r>
              <a:rPr lang="en-US" b="1">
                <a:solidFill>
                  <a:schemeClr val="lt1"/>
                </a:solidFill>
              </a:rPr>
              <a:t>Q&amp;A</a:t>
            </a:r>
            <a:endParaRPr b="1">
              <a:solidFill>
                <a:schemeClr val="lt1"/>
              </a:solidFill>
            </a:endParaRPr>
          </a:p>
        </p:txBody>
      </p:sp>
      <p:pic>
        <p:nvPicPr>
          <p:cNvPr id="484" name="Google Shape;484;p11"/>
          <p:cNvPicPr preferRelativeResize="0"/>
          <p:nvPr/>
        </p:nvPicPr>
        <p:blipFill rotWithShape="1">
          <a:blip r:embed="rId3">
            <a:alphaModFix/>
          </a:blip>
          <a:srcRect/>
          <a:stretch/>
        </p:blipFill>
        <p:spPr>
          <a:xfrm>
            <a:off x="9304599" y="309924"/>
            <a:ext cx="2482150" cy="2482150"/>
          </a:xfrm>
          <a:prstGeom prst="rect">
            <a:avLst/>
          </a:prstGeom>
          <a:noFill/>
          <a:ln>
            <a:noFill/>
          </a:ln>
        </p:spPr>
      </p:pic>
      <p:pic>
        <p:nvPicPr>
          <p:cNvPr id="485" name="Google Shape;485;p11"/>
          <p:cNvPicPr preferRelativeResize="0"/>
          <p:nvPr/>
        </p:nvPicPr>
        <p:blipFill rotWithShape="1">
          <a:blip r:embed="rId4">
            <a:alphaModFix/>
          </a:blip>
          <a:srcRect/>
          <a:stretch/>
        </p:blipFill>
        <p:spPr>
          <a:xfrm>
            <a:off x="316919" y="3933875"/>
            <a:ext cx="2350450" cy="2664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20" name="Google Shape;120;p4"/>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21" name="Google Shape;121;p4"/>
          <p:cNvSpPr txBox="1">
            <a:spLocks noGrp="1"/>
          </p:cNvSpPr>
          <p:nvPr>
            <p:ph type="title"/>
          </p:nvPr>
        </p:nvSpPr>
        <p:spPr>
          <a:xfrm>
            <a:off x="191861" y="2248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Attributes</a:t>
            </a:r>
            <a:endParaRPr b="1">
              <a:solidFill>
                <a:schemeClr val="lt1"/>
              </a:solidFill>
            </a:endParaRPr>
          </a:p>
        </p:txBody>
      </p:sp>
      <p:sp>
        <p:nvSpPr>
          <p:cNvPr id="122" name="Google Shape;122;p4"/>
          <p:cNvSpPr txBox="1"/>
          <p:nvPr/>
        </p:nvSpPr>
        <p:spPr>
          <a:xfrm>
            <a:off x="1660121" y="1220013"/>
            <a:ext cx="10372800" cy="58677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Index – index</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Company – Company name</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Location – The dataset is global, as such it may include the country's name in parenthesis</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Date Posted - in the following format MM DD, YYYY</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Job-Title - This string will also include whether the reviewer is a 'Current' or 'Former' Employee at the time of the review</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Summary - Short summary of employee review</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Pros - Pros</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Cons - Cons</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Overall Rating - 1-5</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Work/Life Balance Rating - 1-5</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Culture and Values Rating - 1-5</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Career Opportunities Rating - 1-5</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Comp &amp; Benefits Rating - 1-5</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Senior Management Rating - 1-5</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Helpful Review Count - A count of how many people found the review to be helpful</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Link to Review - This will provide you with a direct link to the page that contains the review. However it is likely that this link will be outdated</a:t>
            </a:r>
            <a:endParaRPr sz="1900" b="0" i="0" u="none" strike="noStrike" cap="none">
              <a:solidFill>
                <a:schemeClr val="lt1"/>
              </a:solidFill>
              <a:latin typeface="Calibri"/>
              <a:ea typeface="Calibri"/>
              <a:cs typeface="Calibri"/>
              <a:sym typeface="Calibri"/>
            </a:endParaRPr>
          </a:p>
        </p:txBody>
      </p:sp>
      <p:sp>
        <p:nvSpPr>
          <p:cNvPr id="123" name="Google Shape;123;p4"/>
          <p:cNvSpPr/>
          <p:nvPr/>
        </p:nvSpPr>
        <p:spPr>
          <a:xfrm>
            <a:off x="190059" y="1957300"/>
            <a:ext cx="1335900" cy="1335900"/>
          </a:xfrm>
          <a:prstGeom prst="ellipse">
            <a:avLst/>
          </a:prstGeom>
          <a:solidFill>
            <a:srgbClr val="A8D0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24" name="Google Shape;124;p4"/>
          <p:cNvSpPr/>
          <p:nvPr/>
        </p:nvSpPr>
        <p:spPr>
          <a:xfrm>
            <a:off x="470601" y="2237842"/>
            <a:ext cx="774900" cy="7749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31" name="Google Shape;131;p5"/>
          <p:cNvSpPr/>
          <p:nvPr/>
        </p:nvSpPr>
        <p:spPr>
          <a:xfrm>
            <a:off x="21461"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32" name="Google Shape;132;p5"/>
          <p:cNvSpPr txBox="1">
            <a:spLocks noGrp="1"/>
          </p:cNvSpPr>
          <p:nvPr>
            <p:ph type="title"/>
          </p:nvPr>
        </p:nvSpPr>
        <p:spPr>
          <a:xfrm>
            <a:off x="191861" y="2248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Problem Statements</a:t>
            </a:r>
            <a:endParaRPr b="1">
              <a:solidFill>
                <a:schemeClr val="lt1"/>
              </a:solidFill>
            </a:endParaRPr>
          </a:p>
        </p:txBody>
      </p:sp>
      <p:sp>
        <p:nvSpPr>
          <p:cNvPr id="133" name="Google Shape;133;p5"/>
          <p:cNvSpPr txBox="1"/>
          <p:nvPr/>
        </p:nvSpPr>
        <p:spPr>
          <a:xfrm>
            <a:off x="1694575" y="1890722"/>
            <a:ext cx="10372800" cy="3245700"/>
          </a:xfrm>
          <a:prstGeom prst="rect">
            <a:avLst/>
          </a:prstGeom>
          <a:noFill/>
          <a:ln>
            <a:noFill/>
          </a:ln>
        </p:spPr>
        <p:txBody>
          <a:bodyPr spcFirstLastPara="1" wrap="square" lIns="91425" tIns="45700" rIns="91425" bIns="45700" anchor="t" anchorCtr="0">
            <a:noAutofit/>
          </a:bodyPr>
          <a:lstStyle/>
          <a:p>
            <a:pPr marL="45720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90000"/>
              </a:lnSpc>
              <a:spcBef>
                <a:spcPts val="0"/>
              </a:spcBef>
              <a:spcAft>
                <a:spcPts val="0"/>
              </a:spcAft>
              <a:buClr>
                <a:schemeClr val="lt1"/>
              </a:buClr>
              <a:buSzPts val="2400"/>
              <a:buFont typeface="Arial"/>
              <a:buChar char="•"/>
            </a:pPr>
            <a:r>
              <a:rPr lang="en-US" sz="2400" b="1" i="0" u="none" strike="noStrike" cap="none">
                <a:solidFill>
                  <a:schemeClr val="lt1"/>
                </a:solidFill>
                <a:latin typeface="Calibri"/>
                <a:ea typeface="Calibri"/>
                <a:cs typeface="Calibri"/>
                <a:sym typeface="Calibri"/>
              </a:rPr>
              <a:t>Comparison of Review trend over the year</a:t>
            </a:r>
            <a:endParaRPr sz="2400" b="1" i="0" u="none" strike="noStrike" cap="none">
              <a:solidFill>
                <a:schemeClr val="lt1"/>
              </a:solidFill>
              <a:latin typeface="Calibri"/>
              <a:ea typeface="Calibri"/>
              <a:cs typeface="Calibri"/>
              <a:sym typeface="Calibri"/>
            </a:endParaRPr>
          </a:p>
          <a:p>
            <a:pPr marL="914400" marR="0" lvl="1" indent="-381000" algn="l" rtl="0">
              <a:lnSpc>
                <a:spcPct val="90000"/>
              </a:lnSpc>
              <a:spcBef>
                <a:spcPts val="0"/>
              </a:spcBef>
              <a:spcAft>
                <a:spcPts val="0"/>
              </a:spcAft>
              <a:buClr>
                <a:schemeClr val="lt1"/>
              </a:buClr>
              <a:buSzPts val="2400"/>
              <a:buFont typeface="Arial"/>
              <a:buChar char="○"/>
            </a:pPr>
            <a:r>
              <a:rPr lang="en-US" sz="1900" b="0" i="0" u="none" strike="noStrike" cap="none">
                <a:solidFill>
                  <a:schemeClr val="lt1"/>
                </a:solidFill>
                <a:latin typeface="Calibri"/>
                <a:ea typeface="Calibri"/>
                <a:cs typeface="Calibri"/>
                <a:sym typeface="Calibri"/>
              </a:rPr>
              <a:t>Comparison of employee feedback over the year for each company</a:t>
            </a:r>
            <a:endParaRPr sz="2400" b="1" i="0" u="none" strike="noStrike" cap="none">
              <a:solidFill>
                <a:schemeClr val="lt1"/>
              </a:solidFill>
              <a:latin typeface="Calibri"/>
              <a:ea typeface="Calibri"/>
              <a:cs typeface="Calibri"/>
              <a:sym typeface="Calibri"/>
            </a:endParaRPr>
          </a:p>
          <a:p>
            <a:pPr marL="342900" marR="0" lvl="0" indent="-342900" algn="l" rtl="0">
              <a:lnSpc>
                <a:spcPct val="90000"/>
              </a:lnSpc>
              <a:spcBef>
                <a:spcPts val="0"/>
              </a:spcBef>
              <a:spcAft>
                <a:spcPts val="0"/>
              </a:spcAft>
              <a:buClr>
                <a:schemeClr val="lt1"/>
              </a:buClr>
              <a:buSzPts val="2400"/>
              <a:buFont typeface="Arial"/>
              <a:buChar char="•"/>
            </a:pPr>
            <a:r>
              <a:rPr lang="en-US" sz="2400" b="1" i="0" u="none" strike="noStrike" cap="none">
                <a:solidFill>
                  <a:schemeClr val="lt1"/>
                </a:solidFill>
                <a:latin typeface="Calibri"/>
                <a:ea typeface="Calibri"/>
                <a:cs typeface="Calibri"/>
                <a:sym typeface="Calibri"/>
              </a:rPr>
              <a:t>Current vs Former</a:t>
            </a:r>
            <a:endParaRPr sz="2400" b="1" i="0" u="none" strike="noStrike" cap="none">
              <a:solidFill>
                <a:schemeClr val="lt1"/>
              </a:solidFill>
              <a:latin typeface="Calibri"/>
              <a:ea typeface="Calibri"/>
              <a:cs typeface="Calibri"/>
              <a:sym typeface="Calibri"/>
            </a:endParaRPr>
          </a:p>
          <a:p>
            <a:pPr marL="914400" marR="0" lvl="1" indent="-381000" algn="l" rtl="0">
              <a:lnSpc>
                <a:spcPct val="90000"/>
              </a:lnSpc>
              <a:spcBef>
                <a:spcPts val="0"/>
              </a:spcBef>
              <a:spcAft>
                <a:spcPts val="0"/>
              </a:spcAft>
              <a:buClr>
                <a:schemeClr val="lt1"/>
              </a:buClr>
              <a:buSzPts val="2400"/>
              <a:buFont typeface="Arial"/>
              <a:buChar char="○"/>
            </a:pPr>
            <a:r>
              <a:rPr lang="en-US" sz="1900" b="0" i="0" u="none" strike="noStrike" cap="none">
                <a:solidFill>
                  <a:schemeClr val="lt1"/>
                </a:solidFill>
                <a:latin typeface="Calibri"/>
                <a:ea typeface="Calibri"/>
                <a:cs typeface="Calibri"/>
                <a:sym typeface="Calibri"/>
              </a:rPr>
              <a:t>Comparison of review comments between current and former employees</a:t>
            </a:r>
            <a:endParaRPr sz="1400" b="0" i="0" u="none" strike="noStrike" cap="none">
              <a:solidFill>
                <a:srgbClr val="000000"/>
              </a:solidFill>
              <a:latin typeface="Arial"/>
              <a:ea typeface="Arial"/>
              <a:cs typeface="Arial"/>
              <a:sym typeface="Arial"/>
            </a:endParaRPr>
          </a:p>
          <a:p>
            <a:pPr marL="342900" marR="0" lvl="0" indent="-342900" algn="l" rtl="0">
              <a:lnSpc>
                <a:spcPct val="90000"/>
              </a:lnSpc>
              <a:spcBef>
                <a:spcPts val="0"/>
              </a:spcBef>
              <a:spcAft>
                <a:spcPts val="0"/>
              </a:spcAft>
              <a:buClr>
                <a:schemeClr val="lt1"/>
              </a:buClr>
              <a:buSzPts val="2400"/>
              <a:buFont typeface="Arial"/>
              <a:buChar char="•"/>
            </a:pPr>
            <a:r>
              <a:rPr lang="en-US" sz="2400" b="1" i="0" u="none" strike="noStrike" cap="none">
                <a:solidFill>
                  <a:schemeClr val="lt1"/>
                </a:solidFill>
                <a:latin typeface="Calibri"/>
                <a:ea typeface="Calibri"/>
                <a:cs typeface="Calibri"/>
                <a:sym typeface="Calibri"/>
              </a:rPr>
              <a:t>Company Summary</a:t>
            </a:r>
            <a:endParaRPr sz="2400" b="1" i="0" u="none" strike="noStrike" cap="none">
              <a:solidFill>
                <a:schemeClr val="lt1"/>
              </a:solidFill>
              <a:latin typeface="Calibri"/>
              <a:ea typeface="Calibri"/>
              <a:cs typeface="Calibri"/>
              <a:sym typeface="Calibri"/>
            </a:endParaRPr>
          </a:p>
          <a:p>
            <a:pPr marL="914400" marR="0" lvl="1" indent="-381000" algn="l" rtl="0">
              <a:lnSpc>
                <a:spcPct val="90000"/>
              </a:lnSpc>
              <a:spcBef>
                <a:spcPts val="0"/>
              </a:spcBef>
              <a:spcAft>
                <a:spcPts val="0"/>
              </a:spcAft>
              <a:buClr>
                <a:schemeClr val="lt1"/>
              </a:buClr>
              <a:buSzPts val="2400"/>
              <a:buFont typeface="Arial"/>
              <a:buChar char="○"/>
            </a:pPr>
            <a:r>
              <a:rPr lang="en-US" sz="1900" b="0" i="0" u="none" strike="noStrike" cap="none">
                <a:solidFill>
                  <a:schemeClr val="lt1"/>
                </a:solidFill>
                <a:latin typeface="Calibri"/>
                <a:ea typeface="Calibri"/>
                <a:cs typeface="Calibri"/>
                <a:sym typeface="Calibri"/>
              </a:rPr>
              <a:t>To summarize the attitude towards company based on 6 scores directly</a:t>
            </a:r>
            <a:endParaRPr sz="2400" b="1" i="0" u="none" strike="noStrike" cap="none">
              <a:solidFill>
                <a:schemeClr val="lt1"/>
              </a:solidFill>
              <a:latin typeface="Calibri"/>
              <a:ea typeface="Calibri"/>
              <a:cs typeface="Calibri"/>
              <a:sym typeface="Calibri"/>
            </a:endParaRPr>
          </a:p>
          <a:p>
            <a:pPr marL="342900" marR="0" lvl="0" indent="-342900" algn="l" rtl="0">
              <a:lnSpc>
                <a:spcPct val="90000"/>
              </a:lnSpc>
              <a:spcBef>
                <a:spcPts val="0"/>
              </a:spcBef>
              <a:spcAft>
                <a:spcPts val="0"/>
              </a:spcAft>
              <a:buClr>
                <a:schemeClr val="lt1"/>
              </a:buClr>
              <a:buSzPts val="2400"/>
              <a:buFont typeface="Arial"/>
              <a:buChar char="•"/>
            </a:pPr>
            <a:r>
              <a:rPr lang="en-US" sz="2400" b="1" i="0" u="none" strike="noStrike" cap="none">
                <a:solidFill>
                  <a:schemeClr val="lt1"/>
                </a:solidFill>
                <a:latin typeface="Calibri"/>
                <a:ea typeface="Calibri"/>
                <a:cs typeface="Calibri"/>
                <a:sym typeface="Calibri"/>
              </a:rPr>
              <a:t>Sentiment Analysis</a:t>
            </a:r>
            <a:endParaRPr sz="2400" b="1" i="0" u="none" strike="noStrike" cap="none">
              <a:solidFill>
                <a:schemeClr val="lt1"/>
              </a:solidFill>
              <a:latin typeface="Calibri"/>
              <a:ea typeface="Calibri"/>
              <a:cs typeface="Calibri"/>
              <a:sym typeface="Calibri"/>
            </a:endParaRPr>
          </a:p>
          <a:p>
            <a:pPr marL="914400" marR="0" lvl="1" indent="-381000" algn="l" rtl="0">
              <a:lnSpc>
                <a:spcPct val="90000"/>
              </a:lnSpc>
              <a:spcBef>
                <a:spcPts val="0"/>
              </a:spcBef>
              <a:spcAft>
                <a:spcPts val="0"/>
              </a:spcAft>
              <a:buClr>
                <a:schemeClr val="lt1"/>
              </a:buClr>
              <a:buSzPts val="2400"/>
              <a:buFont typeface="Arial"/>
              <a:buChar char="○"/>
            </a:pPr>
            <a:r>
              <a:rPr lang="en-US" sz="1900" b="0" i="0" u="none" strike="noStrike" cap="none">
                <a:solidFill>
                  <a:schemeClr val="lt1"/>
                </a:solidFill>
                <a:latin typeface="Calibri"/>
                <a:ea typeface="Calibri"/>
                <a:cs typeface="Calibri"/>
                <a:sym typeface="Calibri"/>
              </a:rPr>
              <a:t>To do a sentiment analysis based on the review comments</a:t>
            </a:r>
            <a:endParaRPr sz="1400" b="0" i="0" u="none" strike="noStrike" cap="none">
              <a:solidFill>
                <a:srgbClr val="000000"/>
              </a:solidFill>
              <a:latin typeface="Arial"/>
              <a:ea typeface="Arial"/>
              <a:cs typeface="Arial"/>
              <a:sym typeface="Arial"/>
            </a:endParaRPr>
          </a:p>
        </p:txBody>
      </p:sp>
      <p:sp>
        <p:nvSpPr>
          <p:cNvPr id="134" name="Google Shape;134;p5"/>
          <p:cNvSpPr/>
          <p:nvPr/>
        </p:nvSpPr>
        <p:spPr>
          <a:xfrm>
            <a:off x="165044" y="1915635"/>
            <a:ext cx="1335915" cy="1335915"/>
          </a:xfrm>
          <a:prstGeom prst="ellipse">
            <a:avLst/>
          </a:prstGeom>
          <a:solidFill>
            <a:srgbClr val="DDEA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35" name="Google Shape;135;p5"/>
          <p:cNvPicPr preferRelativeResize="0"/>
          <p:nvPr/>
        </p:nvPicPr>
        <p:blipFill rotWithShape="1">
          <a:blip r:embed="rId3">
            <a:alphaModFix/>
          </a:blip>
          <a:srcRect/>
          <a:stretch/>
        </p:blipFill>
        <p:spPr>
          <a:xfrm>
            <a:off x="334310" y="2100992"/>
            <a:ext cx="976476" cy="976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42" name="Google Shape;142;p6"/>
          <p:cNvSpPr/>
          <p:nvPr/>
        </p:nvSpPr>
        <p:spPr>
          <a:xfrm>
            <a:off x="98487"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43" name="Google Shape;143;p6"/>
          <p:cNvSpPr txBox="1">
            <a:spLocks noGrp="1"/>
          </p:cNvSpPr>
          <p:nvPr>
            <p:ph type="title"/>
          </p:nvPr>
        </p:nvSpPr>
        <p:spPr>
          <a:xfrm>
            <a:off x="190059" y="-79087"/>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Attributes in Details</a:t>
            </a:r>
            <a:endParaRPr b="1">
              <a:solidFill>
                <a:schemeClr val="lt1"/>
              </a:solidFill>
            </a:endParaRPr>
          </a:p>
        </p:txBody>
      </p:sp>
      <p:sp>
        <p:nvSpPr>
          <p:cNvPr id="144" name="Google Shape;144;p6"/>
          <p:cNvSpPr txBox="1"/>
          <p:nvPr/>
        </p:nvSpPr>
        <p:spPr>
          <a:xfrm>
            <a:off x="2181024" y="845525"/>
            <a:ext cx="6311400" cy="58677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Int64Index: 67529 entries, 1 to 67529</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Data columns (total 16 columns):</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Index – index</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company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location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dates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job-title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summary - 67409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pros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cons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advice-to-mgmt. - 67232 non-null object </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overall ratings - 67529 non-null float64</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work-balance-stars - 67529 non-null object</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culture-balance-stars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career-opportunities-stars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comp-benefit-stars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senior-management-stars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helpful-count - 67529 non-null object </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link - 67529 non-null object</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dtypes: float64(1), int64(1), object(14)</a:t>
            </a:r>
            <a:endParaRPr sz="1400" b="0" i="0" u="none" strike="noStrike" cap="none">
              <a:solidFill>
                <a:srgbClr val="000000"/>
              </a:solidFill>
              <a:latin typeface="Arial"/>
              <a:ea typeface="Arial"/>
              <a:cs typeface="Arial"/>
              <a:sym typeface="Arial"/>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memory usage: 8.8+ MB</a:t>
            </a: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0"/>
              </a:spcBef>
              <a:spcAft>
                <a:spcPts val="0"/>
              </a:spcAft>
              <a:buClr>
                <a:schemeClr val="lt1"/>
              </a:buClr>
              <a:buSzPts val="2000"/>
              <a:buFont typeface="Calibri"/>
              <a:buNone/>
            </a:pPr>
            <a:endParaRPr sz="1900" b="0" i="0" u="none" strike="noStrike" cap="none">
              <a:solidFill>
                <a:schemeClr val="lt1"/>
              </a:solidFill>
              <a:latin typeface="Calibri"/>
              <a:ea typeface="Calibri"/>
              <a:cs typeface="Calibri"/>
              <a:sym typeface="Calibri"/>
            </a:endParaRPr>
          </a:p>
        </p:txBody>
      </p:sp>
      <p:sp>
        <p:nvSpPr>
          <p:cNvPr id="145" name="Google Shape;145;p6"/>
          <p:cNvSpPr/>
          <p:nvPr/>
        </p:nvSpPr>
        <p:spPr>
          <a:xfrm>
            <a:off x="190059" y="1957300"/>
            <a:ext cx="1335900" cy="1335900"/>
          </a:xfrm>
          <a:prstGeom prst="ellipse">
            <a:avLst/>
          </a:prstGeom>
          <a:solidFill>
            <a:srgbClr val="B3C6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46" name="Google Shape;146;p6"/>
          <p:cNvPicPr preferRelativeResize="0"/>
          <p:nvPr/>
        </p:nvPicPr>
        <p:blipFill rotWithShape="1">
          <a:blip r:embed="rId3">
            <a:alphaModFix/>
          </a:blip>
          <a:srcRect/>
          <a:stretch/>
        </p:blipFill>
        <p:spPr>
          <a:xfrm>
            <a:off x="337437" y="2104678"/>
            <a:ext cx="1041143" cy="10411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p:nvPr/>
        </p:nvSpPr>
        <p:spPr>
          <a:xfrm>
            <a:off x="0" y="-3324"/>
            <a:ext cx="12192000" cy="686132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53" name="Google Shape;153;p24"/>
          <p:cNvSpPr/>
          <p:nvPr/>
        </p:nvSpPr>
        <p:spPr>
          <a:xfrm>
            <a:off x="98487"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54" name="Google Shape;154;p24"/>
          <p:cNvSpPr txBox="1">
            <a:spLocks noGrp="1"/>
          </p:cNvSpPr>
          <p:nvPr>
            <p:ph type="title"/>
          </p:nvPr>
        </p:nvSpPr>
        <p:spPr>
          <a:xfrm>
            <a:off x="190059" y="-79087"/>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Exploratory Data Analysis (EDA)</a:t>
            </a:r>
            <a:endParaRPr b="1">
              <a:solidFill>
                <a:schemeClr val="lt1"/>
              </a:solidFill>
            </a:endParaRPr>
          </a:p>
        </p:txBody>
      </p:sp>
      <p:pic>
        <p:nvPicPr>
          <p:cNvPr id="155" name="Google Shape;155;p24" descr="Image result for exploratory data analysis icon"/>
          <p:cNvPicPr preferRelativeResize="0"/>
          <p:nvPr/>
        </p:nvPicPr>
        <p:blipFill rotWithShape="1">
          <a:blip r:embed="rId3">
            <a:alphaModFix/>
          </a:blip>
          <a:srcRect/>
          <a:stretch/>
        </p:blipFill>
        <p:spPr>
          <a:xfrm>
            <a:off x="2187125" y="1062575"/>
            <a:ext cx="7817700" cy="4974900"/>
          </a:xfrm>
          <a:prstGeom prst="roundRect">
            <a:avLst>
              <a:gd name="adj" fmla="val 16667"/>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p:nvPr/>
        </p:nvSpPr>
        <p:spPr>
          <a:xfrm>
            <a:off x="0" y="-4986"/>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62" name="Google Shape;162;p25"/>
          <p:cNvSpPr/>
          <p:nvPr/>
        </p:nvSpPr>
        <p:spPr>
          <a:xfrm>
            <a:off x="21461" y="-3324"/>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63" name="Google Shape;163;p25"/>
          <p:cNvSpPr txBox="1">
            <a:spLocks noGrp="1"/>
          </p:cNvSpPr>
          <p:nvPr>
            <p:ph type="title"/>
          </p:nvPr>
        </p:nvSpPr>
        <p:spPr>
          <a:xfrm>
            <a:off x="161381" y="72454"/>
            <a:ext cx="10520702" cy="11416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Distribution of Overall Rating per Company</a:t>
            </a:r>
            <a:endParaRPr b="1">
              <a:solidFill>
                <a:schemeClr val="lt1"/>
              </a:solidFill>
            </a:endParaRPr>
          </a:p>
        </p:txBody>
      </p:sp>
      <p:pic>
        <p:nvPicPr>
          <p:cNvPr id="164" name="Google Shape;164;p25"/>
          <p:cNvPicPr preferRelativeResize="0"/>
          <p:nvPr/>
        </p:nvPicPr>
        <p:blipFill rotWithShape="1">
          <a:blip r:embed="rId3">
            <a:alphaModFix/>
          </a:blip>
          <a:srcRect/>
          <a:stretch/>
        </p:blipFill>
        <p:spPr>
          <a:xfrm>
            <a:off x="3342025" y="1220025"/>
            <a:ext cx="8558400" cy="4999200"/>
          </a:xfrm>
          <a:prstGeom prst="roundRect">
            <a:avLst>
              <a:gd name="adj" fmla="val 11777"/>
            </a:avLst>
          </a:prstGeom>
          <a:solidFill>
            <a:srgbClr val="ECECEC"/>
          </a:solidFill>
          <a:ln>
            <a:noFill/>
          </a:ln>
          <a:effectLst>
            <a:reflection stA="38000" endPos="28000" dist="5000" dir="5400000" sy="-100000" algn="bl" rotWithShape="0"/>
          </a:effectLst>
        </p:spPr>
      </p:pic>
      <p:sp>
        <p:nvSpPr>
          <p:cNvPr id="165" name="Google Shape;165;p25"/>
          <p:cNvSpPr txBox="1"/>
          <p:nvPr/>
        </p:nvSpPr>
        <p:spPr>
          <a:xfrm>
            <a:off x="191850" y="1220025"/>
            <a:ext cx="3057000" cy="3264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Best - Facebook</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Worst - Netflix</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Low Variation - Google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High Variation - Netflix</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All have 1.0 case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All have 5.0 case</a:t>
            </a:r>
            <a:endParaRPr sz="2000"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p:nvPr/>
        </p:nvSpPr>
        <p:spPr>
          <a:xfrm>
            <a:off x="53528" y="0"/>
            <a:ext cx="12192000" cy="68613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72" name="Google Shape;172;p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73" name="Google Shape;173;p7"/>
          <p:cNvPicPr preferRelativeResize="0"/>
          <p:nvPr/>
        </p:nvPicPr>
        <p:blipFill rotWithShape="1">
          <a:blip r:embed="rId3">
            <a:alphaModFix/>
          </a:blip>
          <a:srcRect/>
          <a:stretch/>
        </p:blipFill>
        <p:spPr>
          <a:xfrm>
            <a:off x="4092959" y="1220025"/>
            <a:ext cx="7693800" cy="4998300"/>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
        <p:nvSpPr>
          <p:cNvPr id="174" name="Google Shape;174;p7"/>
          <p:cNvSpPr txBox="1"/>
          <p:nvPr/>
        </p:nvSpPr>
        <p:spPr>
          <a:xfrm>
            <a:off x="191850" y="1220025"/>
            <a:ext cx="3057000" cy="3264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Amazon</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Microsoft</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Apple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Google</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Facebook</a:t>
            </a:r>
            <a:endParaRPr sz="2000" b="0" i="0" u="none" strike="noStrike" cap="none">
              <a:solidFill>
                <a:schemeClr val="lt1"/>
              </a:solidFill>
              <a:latin typeface="Calibri"/>
              <a:ea typeface="Calibri"/>
              <a:cs typeface="Calibri"/>
              <a:sym typeface="Calibri"/>
            </a:endParaRPr>
          </a:p>
          <a:p>
            <a:pPr marL="457200" marR="0" lvl="0" indent="-355600" algn="l" rtl="0">
              <a:lnSpc>
                <a:spcPct val="90000"/>
              </a:lnSpc>
              <a:spcBef>
                <a:spcPts val="0"/>
              </a:spcBef>
              <a:spcAft>
                <a:spcPts val="0"/>
              </a:spcAft>
              <a:buClr>
                <a:schemeClr val="lt1"/>
              </a:buClr>
              <a:buSzPts val="2000"/>
              <a:buFont typeface="Calibri"/>
              <a:buChar char="●"/>
            </a:pPr>
            <a:r>
              <a:rPr lang="en-US" sz="2000" b="0" i="0" u="none" strike="noStrike" cap="none">
                <a:solidFill>
                  <a:schemeClr val="lt1"/>
                </a:solidFill>
                <a:latin typeface="Calibri"/>
                <a:ea typeface="Calibri"/>
                <a:cs typeface="Calibri"/>
                <a:sym typeface="Calibri"/>
              </a:rPr>
              <a:t>Netflix</a:t>
            </a:r>
            <a:endParaRPr sz="20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a:t>
            </a:r>
            <a:endParaRPr sz="2000" b="0" i="0" u="none" strike="noStrike" cap="none">
              <a:solidFill>
                <a:schemeClr val="lt1"/>
              </a:solidFill>
              <a:latin typeface="Calibri"/>
              <a:ea typeface="Calibri"/>
              <a:cs typeface="Calibri"/>
              <a:sym typeface="Calibri"/>
            </a:endParaRPr>
          </a:p>
        </p:txBody>
      </p:sp>
      <p:sp>
        <p:nvSpPr>
          <p:cNvPr id="175" name="Google Shape;175;p7"/>
          <p:cNvSpPr txBox="1">
            <a:spLocks noGrp="1"/>
          </p:cNvSpPr>
          <p:nvPr>
            <p:ph type="title"/>
          </p:nvPr>
        </p:nvSpPr>
        <p:spPr>
          <a:xfrm>
            <a:off x="161381" y="72454"/>
            <a:ext cx="10520700" cy="114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a:solidFill>
                  <a:schemeClr val="lt1"/>
                </a:solidFill>
              </a:rPr>
              <a:t>Review Number per Company</a:t>
            </a:r>
            <a:endParaRPr b="1">
              <a:solidFill>
                <a:schemeClr val="lt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1556</Words>
  <Application>Microsoft Office PowerPoint</Application>
  <PresentationFormat>Widescreen</PresentationFormat>
  <Paragraphs>291</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PowerPoint Presentation</vt:lpstr>
      <vt:lpstr>Abstract</vt:lpstr>
      <vt:lpstr>About the data</vt:lpstr>
      <vt:lpstr>Attributes</vt:lpstr>
      <vt:lpstr>Problem Statements</vt:lpstr>
      <vt:lpstr>Attributes in Details</vt:lpstr>
      <vt:lpstr>Exploratory Data Analysis (EDA)</vt:lpstr>
      <vt:lpstr>Distribution of Overall Rating per Company</vt:lpstr>
      <vt:lpstr>Review Number per Company</vt:lpstr>
      <vt:lpstr>Review Trend per Year</vt:lpstr>
      <vt:lpstr>Distribution of Reviews per Company</vt:lpstr>
      <vt:lpstr>Review Count per Employee Type</vt:lpstr>
      <vt:lpstr>Overall Rating per Employee Type</vt:lpstr>
      <vt:lpstr>Distribution of Stars per Company</vt:lpstr>
      <vt:lpstr>Distribution of Stars per Company</vt:lpstr>
      <vt:lpstr>Word Cloud</vt:lpstr>
      <vt:lpstr>Word Cloud – Google Pros</vt:lpstr>
      <vt:lpstr>Word Cloud – Google Cons</vt:lpstr>
      <vt:lpstr>Word Cloud – Facebook Pros</vt:lpstr>
      <vt:lpstr>Word Cloud – Facebook Cons</vt:lpstr>
      <vt:lpstr>Word Cloud – Microsoft Pros</vt:lpstr>
      <vt:lpstr>Word Cloud – Microsoft Cons</vt:lpstr>
      <vt:lpstr>Word Cloud – Amazon Pros</vt:lpstr>
      <vt:lpstr>Word Cloud – Amazon Cons</vt:lpstr>
      <vt:lpstr>Word Cloud – Apple Pros</vt:lpstr>
      <vt:lpstr>Word Cloud – Apple Cons</vt:lpstr>
      <vt:lpstr>Word Cloud – Netflix Pros</vt:lpstr>
      <vt:lpstr>Word Cloud – Netflix Cons</vt:lpstr>
      <vt:lpstr>Score</vt:lpstr>
      <vt:lpstr>Method</vt:lpstr>
      <vt:lpstr>Sample</vt:lpstr>
      <vt:lpstr>Label</vt:lpstr>
      <vt:lpstr>Model</vt:lpstr>
      <vt:lpstr>Test - Overall Evaluation Plot</vt:lpstr>
      <vt:lpstr>Test - Overall Evaluation Table</vt:lpstr>
      <vt:lpstr>Conclusion</vt:lpstr>
      <vt:lpstr>Thank you for your attention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Himadri S Tewari</cp:lastModifiedBy>
  <cp:revision>2</cp:revision>
  <dcterms:modified xsi:type="dcterms:W3CDTF">2019-06-09T19:49:05Z</dcterms:modified>
</cp:coreProperties>
</file>